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rawing6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</p:sldMasterIdLst>
  <p:notesMasterIdLst>
    <p:notesMasterId r:id="rId28"/>
  </p:notesMasterIdLst>
  <p:sldIdLst>
    <p:sldId id="256" r:id="rId2"/>
    <p:sldId id="257" r:id="rId3"/>
    <p:sldId id="273" r:id="rId4"/>
    <p:sldId id="275" r:id="rId5"/>
    <p:sldId id="287" r:id="rId6"/>
    <p:sldId id="258" r:id="rId7"/>
    <p:sldId id="259" r:id="rId8"/>
    <p:sldId id="260" r:id="rId9"/>
    <p:sldId id="261" r:id="rId10"/>
    <p:sldId id="262" r:id="rId11"/>
    <p:sldId id="265" r:id="rId12"/>
    <p:sldId id="289" r:id="rId13"/>
    <p:sldId id="285" r:id="rId14"/>
    <p:sldId id="277" r:id="rId15"/>
    <p:sldId id="279" r:id="rId16"/>
    <p:sldId id="280" r:id="rId17"/>
    <p:sldId id="286" r:id="rId18"/>
    <p:sldId id="290" r:id="rId19"/>
    <p:sldId id="292" r:id="rId20"/>
    <p:sldId id="266" r:id="rId21"/>
    <p:sldId id="267" r:id="rId22"/>
    <p:sldId id="293" r:id="rId23"/>
    <p:sldId id="282" r:id="rId24"/>
    <p:sldId id="283" r:id="rId25"/>
    <p:sldId id="272" r:id="rId26"/>
    <p:sldId id="284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515" autoAdjust="0"/>
    <p:restoredTop sz="81851" autoAdjust="0"/>
  </p:normalViewPr>
  <p:slideViewPr>
    <p:cSldViewPr>
      <p:cViewPr varScale="1">
        <p:scale>
          <a:sx n="73" d="100"/>
          <a:sy n="73" d="100"/>
        </p:scale>
        <p:origin x="-129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38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9A8DF-B725-4BCC-82A8-B3D5279ED4B5}" type="doc">
      <dgm:prSet loTypeId="urn:microsoft.com/office/officeart/2005/8/layout/default#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6EBEB2-1AE7-4A53-BA21-6EC4F5F75495}">
      <dgm:prSet phldrT="[Текст]"/>
      <dgm:spPr/>
      <dgm:t>
        <a:bodyPr/>
        <a:lstStyle/>
        <a:p>
          <a:r>
            <a:rPr lang="en-US" b="0" dirty="0" smtClean="0"/>
            <a:t>Wealth and poverty</a:t>
          </a:r>
          <a:endParaRPr lang="ru-RU" b="0" dirty="0"/>
        </a:p>
      </dgm:t>
    </dgm:pt>
    <dgm:pt modelId="{94292435-1186-4A9A-AE9D-5E8BA97BF7CB}" type="parTrans" cxnId="{17DA2937-D4C6-4DED-900A-EA5275846FB2}">
      <dgm:prSet/>
      <dgm:spPr/>
      <dgm:t>
        <a:bodyPr/>
        <a:lstStyle/>
        <a:p>
          <a:endParaRPr lang="ru-RU" b="1"/>
        </a:p>
      </dgm:t>
    </dgm:pt>
    <dgm:pt modelId="{E8E5D161-90A0-4376-9D57-314DF1481DCA}" type="sibTrans" cxnId="{17DA2937-D4C6-4DED-900A-EA5275846FB2}">
      <dgm:prSet/>
      <dgm:spPr/>
      <dgm:t>
        <a:bodyPr/>
        <a:lstStyle/>
        <a:p>
          <a:endParaRPr lang="ru-RU" b="1"/>
        </a:p>
      </dgm:t>
    </dgm:pt>
    <dgm:pt modelId="{94FB1223-26AD-428F-B5F7-373FDA644490}">
      <dgm:prSet phldrT="[Текст]"/>
      <dgm:spPr/>
      <dgm:t>
        <a:bodyPr/>
        <a:lstStyle/>
        <a:p>
          <a:r>
            <a:rPr lang="en-US" b="0" dirty="0" smtClean="0"/>
            <a:t>Against  poverty and prevent social stratification</a:t>
          </a:r>
          <a:endParaRPr lang="ru-RU" b="0" dirty="0"/>
        </a:p>
      </dgm:t>
    </dgm:pt>
    <dgm:pt modelId="{C72F0F61-A397-48B3-8ACA-6FF159683C5F}" type="parTrans" cxnId="{891F3EEC-3954-4F50-AAF2-80B2BB838B1B}">
      <dgm:prSet/>
      <dgm:spPr/>
      <dgm:t>
        <a:bodyPr/>
        <a:lstStyle/>
        <a:p>
          <a:endParaRPr lang="ru-RU" b="1"/>
        </a:p>
      </dgm:t>
    </dgm:pt>
    <dgm:pt modelId="{0F5C6F2E-2F6D-4F7E-BDEC-F1BD65C88775}" type="sibTrans" cxnId="{891F3EEC-3954-4F50-AAF2-80B2BB838B1B}">
      <dgm:prSet/>
      <dgm:spPr/>
      <dgm:t>
        <a:bodyPr/>
        <a:lstStyle/>
        <a:p>
          <a:endParaRPr lang="ru-RU" b="1"/>
        </a:p>
      </dgm:t>
    </dgm:pt>
    <dgm:pt modelId="{84E9A18F-4B09-4BCF-AABA-FE05D36FE840}">
      <dgm:prSet phldrT="[Текст]"/>
      <dgm:spPr/>
      <dgm:t>
        <a:bodyPr/>
        <a:lstStyle/>
        <a:p>
          <a:r>
            <a:rPr lang="en-US" dirty="0" smtClean="0"/>
            <a:t>Personal and family health</a:t>
          </a:r>
          <a:endParaRPr lang="ru-RU" b="1" dirty="0"/>
        </a:p>
      </dgm:t>
    </dgm:pt>
    <dgm:pt modelId="{180953D8-FE5E-4DE4-ACC7-A618E5D5998D}" type="sibTrans" cxnId="{18B0653E-CC39-4DA3-A436-DA756F22C28D}">
      <dgm:prSet/>
      <dgm:spPr/>
      <dgm:t>
        <a:bodyPr/>
        <a:lstStyle/>
        <a:p>
          <a:endParaRPr lang="ru-RU" b="1"/>
        </a:p>
      </dgm:t>
    </dgm:pt>
    <dgm:pt modelId="{B2E2C043-9A29-4DB4-ACB6-E4C9D7C98E3A}" type="parTrans" cxnId="{18B0653E-CC39-4DA3-A436-DA756F22C28D}">
      <dgm:prSet/>
      <dgm:spPr/>
      <dgm:t>
        <a:bodyPr/>
        <a:lstStyle/>
        <a:p>
          <a:endParaRPr lang="ru-RU" b="1"/>
        </a:p>
      </dgm:t>
    </dgm:pt>
    <dgm:pt modelId="{BB74EB6A-7A87-492B-8708-A5C777D9189B}">
      <dgm:prSet/>
      <dgm:spPr/>
      <dgm:t>
        <a:bodyPr/>
        <a:lstStyle/>
        <a:p>
          <a:r>
            <a:rPr lang="en-US" b="0" dirty="0" smtClean="0"/>
            <a:t>Human rights</a:t>
          </a:r>
        </a:p>
      </dgm:t>
    </dgm:pt>
    <dgm:pt modelId="{B79796F9-3D91-412F-AC22-458A68F88EC6}" type="parTrans" cxnId="{F5276FEF-1D8F-4E4E-A806-FA92A27E08B9}">
      <dgm:prSet/>
      <dgm:spPr/>
      <dgm:t>
        <a:bodyPr/>
        <a:lstStyle/>
        <a:p>
          <a:endParaRPr lang="ru-RU" b="1"/>
        </a:p>
      </dgm:t>
    </dgm:pt>
    <dgm:pt modelId="{F1B4738F-FD43-430F-98CD-263ECAFFA2E2}" type="sibTrans" cxnId="{F5276FEF-1D8F-4E4E-A806-FA92A27E08B9}">
      <dgm:prSet/>
      <dgm:spPr/>
      <dgm:t>
        <a:bodyPr/>
        <a:lstStyle/>
        <a:p>
          <a:endParaRPr lang="ru-RU" b="1"/>
        </a:p>
      </dgm:t>
    </dgm:pt>
    <dgm:pt modelId="{56E15793-360C-41F4-8290-244358198522}">
      <dgm:prSet/>
      <dgm:spPr/>
      <dgm:t>
        <a:bodyPr/>
        <a:lstStyle/>
        <a:p>
          <a:r>
            <a:rPr lang="en-US" b="0" dirty="0" smtClean="0"/>
            <a:t>The social welfare system</a:t>
          </a:r>
        </a:p>
      </dgm:t>
    </dgm:pt>
    <dgm:pt modelId="{4DFA54E5-75C3-427F-8EFA-606DD4256B79}" type="parTrans" cxnId="{3779EE8D-0A4A-4D2F-A4CB-C546CA909357}">
      <dgm:prSet/>
      <dgm:spPr/>
      <dgm:t>
        <a:bodyPr/>
        <a:lstStyle/>
        <a:p>
          <a:endParaRPr lang="ru-RU" b="1"/>
        </a:p>
      </dgm:t>
    </dgm:pt>
    <dgm:pt modelId="{62454F44-15B8-46BD-9C49-2AA40B8349D8}" type="sibTrans" cxnId="{3779EE8D-0A4A-4D2F-A4CB-C546CA909357}">
      <dgm:prSet/>
      <dgm:spPr/>
      <dgm:t>
        <a:bodyPr/>
        <a:lstStyle/>
        <a:p>
          <a:endParaRPr lang="ru-RU" b="1"/>
        </a:p>
      </dgm:t>
    </dgm:pt>
    <dgm:pt modelId="{E186923D-D756-4F40-9463-0A82804C6E32}">
      <dgm:prSet/>
      <dgm:spPr/>
      <dgm:t>
        <a:bodyPr/>
        <a:lstStyle/>
        <a:p>
          <a:r>
            <a:rPr lang="en-US" b="0" dirty="0" smtClean="0"/>
            <a:t>Improvement of the nation</a:t>
          </a:r>
          <a:r>
            <a:rPr lang="ru-RU" b="0" dirty="0" smtClean="0"/>
            <a:t> </a:t>
          </a:r>
          <a:r>
            <a:rPr lang="en-US" b="0" dirty="0" smtClean="0"/>
            <a:t>(Health)</a:t>
          </a:r>
        </a:p>
      </dgm:t>
    </dgm:pt>
    <dgm:pt modelId="{DE08E144-F226-4F2A-8AB1-468DD6E5012C}" type="parTrans" cxnId="{2E7689FF-D7FF-441F-BDC1-19F7822EC46F}">
      <dgm:prSet/>
      <dgm:spPr/>
      <dgm:t>
        <a:bodyPr/>
        <a:lstStyle/>
        <a:p>
          <a:endParaRPr lang="ru-RU" b="1"/>
        </a:p>
      </dgm:t>
    </dgm:pt>
    <dgm:pt modelId="{3621D18E-9E43-4DC9-8E63-09287426D392}" type="sibTrans" cxnId="{2E7689FF-D7FF-441F-BDC1-19F7822EC46F}">
      <dgm:prSet/>
      <dgm:spPr/>
      <dgm:t>
        <a:bodyPr/>
        <a:lstStyle/>
        <a:p>
          <a:endParaRPr lang="ru-RU" b="1"/>
        </a:p>
      </dgm:t>
    </dgm:pt>
    <dgm:pt modelId="{FC7F3D80-6919-48B0-BE43-6A5AA5541FE0}">
      <dgm:prSet/>
      <dgm:spPr/>
      <dgm:t>
        <a:bodyPr/>
        <a:lstStyle/>
        <a:p>
          <a:r>
            <a:rPr lang="en-US" dirty="0" smtClean="0"/>
            <a:t> Promoting a healthy lifestyle</a:t>
          </a:r>
        </a:p>
      </dgm:t>
    </dgm:pt>
    <dgm:pt modelId="{07A02A65-74BD-49AA-A23E-3BC3ADF90273}" type="parTrans" cxnId="{10B0109E-7ABD-486E-BB23-DCC73AD1A006}">
      <dgm:prSet/>
      <dgm:spPr/>
      <dgm:t>
        <a:bodyPr/>
        <a:lstStyle/>
        <a:p>
          <a:endParaRPr lang="ru-RU"/>
        </a:p>
      </dgm:t>
    </dgm:pt>
    <dgm:pt modelId="{F4C728CD-6314-458F-B1B9-99DE5ACE1DAA}" type="sibTrans" cxnId="{10B0109E-7ABD-486E-BB23-DCC73AD1A006}">
      <dgm:prSet/>
      <dgm:spPr/>
      <dgm:t>
        <a:bodyPr/>
        <a:lstStyle/>
        <a:p>
          <a:endParaRPr lang="ru-RU"/>
        </a:p>
      </dgm:t>
    </dgm:pt>
    <dgm:pt modelId="{9BABF9FC-840B-449E-BC8B-23E467E89435}">
      <dgm:prSet/>
      <dgm:spPr/>
      <dgm:t>
        <a:bodyPr/>
        <a:lstStyle/>
        <a:p>
          <a:r>
            <a:rPr lang="en-US" dirty="0" smtClean="0"/>
            <a:t>Ecological education</a:t>
          </a:r>
        </a:p>
      </dgm:t>
    </dgm:pt>
    <dgm:pt modelId="{5ED85477-54FB-42E4-A8C7-C7C6F2E6B3B2}" type="parTrans" cxnId="{183330D6-A392-4B74-BE1A-71CBE247D8D4}">
      <dgm:prSet/>
      <dgm:spPr/>
      <dgm:t>
        <a:bodyPr/>
        <a:lstStyle/>
        <a:p>
          <a:endParaRPr lang="ru-RU"/>
        </a:p>
      </dgm:t>
    </dgm:pt>
    <dgm:pt modelId="{A42A3176-5F5C-44E9-82CD-388851600DED}" type="sibTrans" cxnId="{183330D6-A392-4B74-BE1A-71CBE247D8D4}">
      <dgm:prSet/>
      <dgm:spPr/>
      <dgm:t>
        <a:bodyPr/>
        <a:lstStyle/>
        <a:p>
          <a:endParaRPr lang="ru-RU"/>
        </a:p>
      </dgm:t>
    </dgm:pt>
    <dgm:pt modelId="{3C9F931A-ABD4-49C0-A4D4-5C4BDB399636}">
      <dgm:prSet/>
      <dgm:spPr/>
      <dgm:t>
        <a:bodyPr/>
        <a:lstStyle/>
        <a:p>
          <a:r>
            <a:rPr lang="en-US" dirty="0" smtClean="0"/>
            <a:t>Formation of ecological culture</a:t>
          </a:r>
        </a:p>
      </dgm:t>
    </dgm:pt>
    <dgm:pt modelId="{7D590D48-85F2-4747-B578-D97312E660E4}" type="parTrans" cxnId="{D0CA7709-8003-49D9-B49C-FAA55135CA27}">
      <dgm:prSet/>
      <dgm:spPr/>
      <dgm:t>
        <a:bodyPr/>
        <a:lstStyle/>
        <a:p>
          <a:endParaRPr lang="ru-RU"/>
        </a:p>
      </dgm:t>
    </dgm:pt>
    <dgm:pt modelId="{39F79CFE-048A-4174-9B5D-19489C37C8B3}" type="sibTrans" cxnId="{D0CA7709-8003-49D9-B49C-FAA55135CA27}">
      <dgm:prSet/>
      <dgm:spPr/>
      <dgm:t>
        <a:bodyPr/>
        <a:lstStyle/>
        <a:p>
          <a:endParaRPr lang="ru-RU"/>
        </a:p>
      </dgm:t>
    </dgm:pt>
    <dgm:pt modelId="{3FEE3553-EFD5-47D8-A991-168F7CEC1DC9}" type="pres">
      <dgm:prSet presAssocID="{FA49A8DF-B725-4BCC-82A8-B3D5279ED4B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8DE5A8-1402-412B-A32D-7B61513A37FD}" type="pres">
      <dgm:prSet presAssocID="{776EBEB2-1AE7-4A53-BA21-6EC4F5F75495}" presName="node" presStyleLbl="node1" presStyleIdx="0" presStyleCnt="9" custLinFactNeighborX="-3097" custLinFactNeighborY="-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2922522-B90C-43A4-8136-53341E67224C}" type="pres">
      <dgm:prSet presAssocID="{E8E5D161-90A0-4376-9D57-314DF1481DCA}" presName="sibTrans" presStyleCnt="0"/>
      <dgm:spPr/>
    </dgm:pt>
    <dgm:pt modelId="{891AB190-BDB9-4224-A8F5-3A5678F14EBC}" type="pres">
      <dgm:prSet presAssocID="{BB74EB6A-7A87-492B-8708-A5C777D9189B}" presName="node" presStyleLbl="node1" presStyleIdx="1" presStyleCnt="9" custLinFactNeighborX="-923" custLinFactNeighborY="-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E09B7-3FDE-48FD-847A-6B62392DA326}" type="pres">
      <dgm:prSet presAssocID="{F1B4738F-FD43-430F-98CD-263ECAFFA2E2}" presName="sibTrans" presStyleCnt="0"/>
      <dgm:spPr/>
    </dgm:pt>
    <dgm:pt modelId="{83026583-2A69-44F0-9D12-9B365CB35D4C}" type="pres">
      <dgm:prSet presAssocID="{94FB1223-26AD-428F-B5F7-373FDA644490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3593F2-9079-4F7D-AFF2-4EDCC681C478}" type="pres">
      <dgm:prSet presAssocID="{0F5C6F2E-2F6D-4F7E-BDEC-F1BD65C88775}" presName="sibTrans" presStyleCnt="0"/>
      <dgm:spPr/>
    </dgm:pt>
    <dgm:pt modelId="{34AAF4A8-1524-4151-A8EC-83D7A192F47F}" type="pres">
      <dgm:prSet presAssocID="{E186923D-D756-4F40-9463-0A82804C6E32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11C484-24CD-4986-99C5-22CDB18CB111}" type="pres">
      <dgm:prSet presAssocID="{3621D18E-9E43-4DC9-8E63-09287426D392}" presName="sibTrans" presStyleCnt="0"/>
      <dgm:spPr/>
    </dgm:pt>
    <dgm:pt modelId="{59EF988F-FE4D-4B6E-BECA-40A03472C56F}" type="pres">
      <dgm:prSet presAssocID="{84E9A18F-4B09-4BCF-AABA-FE05D36FE840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8973D7-4BE3-4D44-B4D8-FFA98E863BA1}" type="pres">
      <dgm:prSet presAssocID="{180953D8-FE5E-4DE4-ACC7-A618E5D5998D}" presName="sibTrans" presStyleCnt="0"/>
      <dgm:spPr/>
    </dgm:pt>
    <dgm:pt modelId="{DDAD5B36-DA03-4707-885D-B844AE0414B1}" type="pres">
      <dgm:prSet presAssocID="{56E15793-360C-41F4-8290-244358198522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124FC-F84F-48A1-9219-707A371E8F80}" type="pres">
      <dgm:prSet presAssocID="{62454F44-15B8-46BD-9C49-2AA40B8349D8}" presName="sibTrans" presStyleCnt="0"/>
      <dgm:spPr/>
    </dgm:pt>
    <dgm:pt modelId="{468BB9EF-D119-4DC3-BFFD-39BF3DC23A7F}" type="pres">
      <dgm:prSet presAssocID="{FC7F3D80-6919-48B0-BE43-6A5AA5541FE0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C9DE3F2-967D-4A5F-8BB0-9A188B2FD7FF}" type="pres">
      <dgm:prSet presAssocID="{F4C728CD-6314-458F-B1B9-99DE5ACE1DAA}" presName="sibTrans" presStyleCnt="0"/>
      <dgm:spPr/>
    </dgm:pt>
    <dgm:pt modelId="{49524D45-D495-4C8A-95F8-77B48D0D9608}" type="pres">
      <dgm:prSet presAssocID="{9BABF9FC-840B-449E-BC8B-23E467E89435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4A70FC-C1E8-4CE7-B148-B2DA1E33A4AF}" type="pres">
      <dgm:prSet presAssocID="{A42A3176-5F5C-44E9-82CD-388851600DED}" presName="sibTrans" presStyleCnt="0"/>
      <dgm:spPr/>
    </dgm:pt>
    <dgm:pt modelId="{9C29F257-0900-4A30-AA98-C7AD16B9E023}" type="pres">
      <dgm:prSet presAssocID="{3C9F931A-ABD4-49C0-A4D4-5C4BDB399636}" presName="node" presStyleLbl="node1" presStyleIdx="8" presStyleCnt="9" custLinFactNeighborX="2028" custLinFactNeighborY="-83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7DA2937-D4C6-4DED-900A-EA5275846FB2}" srcId="{FA49A8DF-B725-4BCC-82A8-B3D5279ED4B5}" destId="{776EBEB2-1AE7-4A53-BA21-6EC4F5F75495}" srcOrd="0" destOrd="0" parTransId="{94292435-1186-4A9A-AE9D-5E8BA97BF7CB}" sibTransId="{E8E5D161-90A0-4376-9D57-314DF1481DCA}"/>
    <dgm:cxn modelId="{3779EE8D-0A4A-4D2F-A4CB-C546CA909357}" srcId="{FA49A8DF-B725-4BCC-82A8-B3D5279ED4B5}" destId="{56E15793-360C-41F4-8290-244358198522}" srcOrd="5" destOrd="0" parTransId="{4DFA54E5-75C3-427F-8EFA-606DD4256B79}" sibTransId="{62454F44-15B8-46BD-9C49-2AA40B8349D8}"/>
    <dgm:cxn modelId="{D0CA7709-8003-49D9-B49C-FAA55135CA27}" srcId="{FA49A8DF-B725-4BCC-82A8-B3D5279ED4B5}" destId="{3C9F931A-ABD4-49C0-A4D4-5C4BDB399636}" srcOrd="8" destOrd="0" parTransId="{7D590D48-85F2-4747-B578-D97312E660E4}" sibTransId="{39F79CFE-048A-4174-9B5D-19489C37C8B3}"/>
    <dgm:cxn modelId="{9FBFEFA1-CE2B-4EC9-BCF4-D1314199FA4A}" type="presOf" srcId="{3C9F931A-ABD4-49C0-A4D4-5C4BDB399636}" destId="{9C29F257-0900-4A30-AA98-C7AD16B9E023}" srcOrd="0" destOrd="0" presId="urn:microsoft.com/office/officeart/2005/8/layout/default#1"/>
    <dgm:cxn modelId="{8EFFAFD1-EF16-4646-B721-471B34894E17}" type="presOf" srcId="{84E9A18F-4B09-4BCF-AABA-FE05D36FE840}" destId="{59EF988F-FE4D-4B6E-BECA-40A03472C56F}" srcOrd="0" destOrd="0" presId="urn:microsoft.com/office/officeart/2005/8/layout/default#1"/>
    <dgm:cxn modelId="{BE3D870D-B797-4834-BC24-B65A2EDE9DC2}" type="presOf" srcId="{94FB1223-26AD-428F-B5F7-373FDA644490}" destId="{83026583-2A69-44F0-9D12-9B365CB35D4C}" srcOrd="0" destOrd="0" presId="urn:microsoft.com/office/officeart/2005/8/layout/default#1"/>
    <dgm:cxn modelId="{10B0109E-7ABD-486E-BB23-DCC73AD1A006}" srcId="{FA49A8DF-B725-4BCC-82A8-B3D5279ED4B5}" destId="{FC7F3D80-6919-48B0-BE43-6A5AA5541FE0}" srcOrd="6" destOrd="0" parTransId="{07A02A65-74BD-49AA-A23E-3BC3ADF90273}" sibTransId="{F4C728CD-6314-458F-B1B9-99DE5ACE1DAA}"/>
    <dgm:cxn modelId="{2E7689FF-D7FF-441F-BDC1-19F7822EC46F}" srcId="{FA49A8DF-B725-4BCC-82A8-B3D5279ED4B5}" destId="{E186923D-D756-4F40-9463-0A82804C6E32}" srcOrd="3" destOrd="0" parTransId="{DE08E144-F226-4F2A-8AB1-468DD6E5012C}" sibTransId="{3621D18E-9E43-4DC9-8E63-09287426D392}"/>
    <dgm:cxn modelId="{537F16C8-28FB-405A-9EA2-EC042CE99EB1}" type="presOf" srcId="{E186923D-D756-4F40-9463-0A82804C6E32}" destId="{34AAF4A8-1524-4151-A8EC-83D7A192F47F}" srcOrd="0" destOrd="0" presId="urn:microsoft.com/office/officeart/2005/8/layout/default#1"/>
    <dgm:cxn modelId="{B9D82B27-0587-4862-AEB5-798B37DD5BA0}" type="presOf" srcId="{776EBEB2-1AE7-4A53-BA21-6EC4F5F75495}" destId="{488DE5A8-1402-412B-A32D-7B61513A37FD}" srcOrd="0" destOrd="0" presId="urn:microsoft.com/office/officeart/2005/8/layout/default#1"/>
    <dgm:cxn modelId="{72695DAE-067F-4F41-8A80-82CD62F92AF3}" type="presOf" srcId="{56E15793-360C-41F4-8290-244358198522}" destId="{DDAD5B36-DA03-4707-885D-B844AE0414B1}" srcOrd="0" destOrd="0" presId="urn:microsoft.com/office/officeart/2005/8/layout/default#1"/>
    <dgm:cxn modelId="{7B23A485-1B5C-414B-B665-5D3B4A4D7B88}" type="presOf" srcId="{BB74EB6A-7A87-492B-8708-A5C777D9189B}" destId="{891AB190-BDB9-4224-A8F5-3A5678F14EBC}" srcOrd="0" destOrd="0" presId="urn:microsoft.com/office/officeart/2005/8/layout/default#1"/>
    <dgm:cxn modelId="{F5276FEF-1D8F-4E4E-A806-FA92A27E08B9}" srcId="{FA49A8DF-B725-4BCC-82A8-B3D5279ED4B5}" destId="{BB74EB6A-7A87-492B-8708-A5C777D9189B}" srcOrd="1" destOrd="0" parTransId="{B79796F9-3D91-412F-AC22-458A68F88EC6}" sibTransId="{F1B4738F-FD43-430F-98CD-263ECAFFA2E2}"/>
    <dgm:cxn modelId="{183330D6-A392-4B74-BE1A-71CBE247D8D4}" srcId="{FA49A8DF-B725-4BCC-82A8-B3D5279ED4B5}" destId="{9BABF9FC-840B-449E-BC8B-23E467E89435}" srcOrd="7" destOrd="0" parTransId="{5ED85477-54FB-42E4-A8C7-C7C6F2E6B3B2}" sibTransId="{A42A3176-5F5C-44E9-82CD-388851600DED}"/>
    <dgm:cxn modelId="{18B0653E-CC39-4DA3-A436-DA756F22C28D}" srcId="{FA49A8DF-B725-4BCC-82A8-B3D5279ED4B5}" destId="{84E9A18F-4B09-4BCF-AABA-FE05D36FE840}" srcOrd="4" destOrd="0" parTransId="{B2E2C043-9A29-4DB4-ACB6-E4C9D7C98E3A}" sibTransId="{180953D8-FE5E-4DE4-ACC7-A618E5D5998D}"/>
    <dgm:cxn modelId="{F4FEC621-58C6-4D19-BEF7-5B74C8E68F91}" type="presOf" srcId="{FC7F3D80-6919-48B0-BE43-6A5AA5541FE0}" destId="{468BB9EF-D119-4DC3-BFFD-39BF3DC23A7F}" srcOrd="0" destOrd="0" presId="urn:microsoft.com/office/officeart/2005/8/layout/default#1"/>
    <dgm:cxn modelId="{FB7A4C4A-25E9-4A00-A06B-75E409D5E172}" type="presOf" srcId="{9BABF9FC-840B-449E-BC8B-23E467E89435}" destId="{49524D45-D495-4C8A-95F8-77B48D0D9608}" srcOrd="0" destOrd="0" presId="urn:microsoft.com/office/officeart/2005/8/layout/default#1"/>
    <dgm:cxn modelId="{DC0A6A22-7FCD-4042-BE2D-AE0589450CBD}" type="presOf" srcId="{FA49A8DF-B725-4BCC-82A8-B3D5279ED4B5}" destId="{3FEE3553-EFD5-47D8-A991-168F7CEC1DC9}" srcOrd="0" destOrd="0" presId="urn:microsoft.com/office/officeart/2005/8/layout/default#1"/>
    <dgm:cxn modelId="{891F3EEC-3954-4F50-AAF2-80B2BB838B1B}" srcId="{FA49A8DF-B725-4BCC-82A8-B3D5279ED4B5}" destId="{94FB1223-26AD-428F-B5F7-373FDA644490}" srcOrd="2" destOrd="0" parTransId="{C72F0F61-A397-48B3-8ACA-6FF159683C5F}" sibTransId="{0F5C6F2E-2F6D-4F7E-BDEC-F1BD65C88775}"/>
    <dgm:cxn modelId="{F7FEE2C7-E89A-4D2C-AEB4-91599812AE05}" type="presParOf" srcId="{3FEE3553-EFD5-47D8-A991-168F7CEC1DC9}" destId="{488DE5A8-1402-412B-A32D-7B61513A37FD}" srcOrd="0" destOrd="0" presId="urn:microsoft.com/office/officeart/2005/8/layout/default#1"/>
    <dgm:cxn modelId="{9C3AD884-A125-4814-8F69-298F22D7733E}" type="presParOf" srcId="{3FEE3553-EFD5-47D8-A991-168F7CEC1DC9}" destId="{42922522-B90C-43A4-8136-53341E67224C}" srcOrd="1" destOrd="0" presId="urn:microsoft.com/office/officeart/2005/8/layout/default#1"/>
    <dgm:cxn modelId="{68942083-D0AF-40FC-A508-9D531DD939D2}" type="presParOf" srcId="{3FEE3553-EFD5-47D8-A991-168F7CEC1DC9}" destId="{891AB190-BDB9-4224-A8F5-3A5678F14EBC}" srcOrd="2" destOrd="0" presId="urn:microsoft.com/office/officeart/2005/8/layout/default#1"/>
    <dgm:cxn modelId="{403A746D-B1DA-44C0-911B-6400888FCEEA}" type="presParOf" srcId="{3FEE3553-EFD5-47D8-A991-168F7CEC1DC9}" destId="{C96E09B7-3FDE-48FD-847A-6B62392DA326}" srcOrd="3" destOrd="0" presId="urn:microsoft.com/office/officeart/2005/8/layout/default#1"/>
    <dgm:cxn modelId="{A703CEC5-7DF0-4B6E-A9C9-A3B5A52FEAC1}" type="presParOf" srcId="{3FEE3553-EFD5-47D8-A991-168F7CEC1DC9}" destId="{83026583-2A69-44F0-9D12-9B365CB35D4C}" srcOrd="4" destOrd="0" presId="urn:microsoft.com/office/officeart/2005/8/layout/default#1"/>
    <dgm:cxn modelId="{74FF0336-4027-4338-908D-C5A171B8C0F6}" type="presParOf" srcId="{3FEE3553-EFD5-47D8-A991-168F7CEC1DC9}" destId="{E63593F2-9079-4F7D-AFF2-4EDCC681C478}" srcOrd="5" destOrd="0" presId="urn:microsoft.com/office/officeart/2005/8/layout/default#1"/>
    <dgm:cxn modelId="{1F92ED3D-9C5B-4E1F-B88F-2D52AEE867BC}" type="presParOf" srcId="{3FEE3553-EFD5-47D8-A991-168F7CEC1DC9}" destId="{34AAF4A8-1524-4151-A8EC-83D7A192F47F}" srcOrd="6" destOrd="0" presId="urn:microsoft.com/office/officeart/2005/8/layout/default#1"/>
    <dgm:cxn modelId="{F220E7C3-15F0-4C4E-8745-E3764ED4A6EF}" type="presParOf" srcId="{3FEE3553-EFD5-47D8-A991-168F7CEC1DC9}" destId="{6E11C484-24CD-4986-99C5-22CDB18CB111}" srcOrd="7" destOrd="0" presId="urn:microsoft.com/office/officeart/2005/8/layout/default#1"/>
    <dgm:cxn modelId="{1A29CED6-361E-4A67-BD5B-6BA74CFD28DF}" type="presParOf" srcId="{3FEE3553-EFD5-47D8-A991-168F7CEC1DC9}" destId="{59EF988F-FE4D-4B6E-BECA-40A03472C56F}" srcOrd="8" destOrd="0" presId="urn:microsoft.com/office/officeart/2005/8/layout/default#1"/>
    <dgm:cxn modelId="{689AB679-C557-4788-A5AA-C0249030FA22}" type="presParOf" srcId="{3FEE3553-EFD5-47D8-A991-168F7CEC1DC9}" destId="{958973D7-4BE3-4D44-B4D8-FFA98E863BA1}" srcOrd="9" destOrd="0" presId="urn:microsoft.com/office/officeart/2005/8/layout/default#1"/>
    <dgm:cxn modelId="{CEE0E2EA-230A-4667-9848-5F0E511A2787}" type="presParOf" srcId="{3FEE3553-EFD5-47D8-A991-168F7CEC1DC9}" destId="{DDAD5B36-DA03-4707-885D-B844AE0414B1}" srcOrd="10" destOrd="0" presId="urn:microsoft.com/office/officeart/2005/8/layout/default#1"/>
    <dgm:cxn modelId="{F42FCC55-3C8E-42D8-AB2E-0D698B22EEA5}" type="presParOf" srcId="{3FEE3553-EFD5-47D8-A991-168F7CEC1DC9}" destId="{153124FC-F84F-48A1-9219-707A371E8F80}" srcOrd="11" destOrd="0" presId="urn:microsoft.com/office/officeart/2005/8/layout/default#1"/>
    <dgm:cxn modelId="{CB03C85F-3E78-49D2-8178-E36DD2ED616A}" type="presParOf" srcId="{3FEE3553-EFD5-47D8-A991-168F7CEC1DC9}" destId="{468BB9EF-D119-4DC3-BFFD-39BF3DC23A7F}" srcOrd="12" destOrd="0" presId="urn:microsoft.com/office/officeart/2005/8/layout/default#1"/>
    <dgm:cxn modelId="{B665DE72-F40A-4F6C-A431-C545CE14190D}" type="presParOf" srcId="{3FEE3553-EFD5-47D8-A991-168F7CEC1DC9}" destId="{4C9DE3F2-967D-4A5F-8BB0-9A188B2FD7FF}" srcOrd="13" destOrd="0" presId="urn:microsoft.com/office/officeart/2005/8/layout/default#1"/>
    <dgm:cxn modelId="{349DAE2E-5C0D-452D-A0AC-B9CD07B4225F}" type="presParOf" srcId="{3FEE3553-EFD5-47D8-A991-168F7CEC1DC9}" destId="{49524D45-D495-4C8A-95F8-77B48D0D9608}" srcOrd="14" destOrd="0" presId="urn:microsoft.com/office/officeart/2005/8/layout/default#1"/>
    <dgm:cxn modelId="{BFC27C80-4C00-44D3-932A-944F38CCCDBF}" type="presParOf" srcId="{3FEE3553-EFD5-47D8-A991-168F7CEC1DC9}" destId="{B54A70FC-C1E8-4CE7-B148-B2DA1E33A4AF}" srcOrd="15" destOrd="0" presId="urn:microsoft.com/office/officeart/2005/8/layout/default#1"/>
    <dgm:cxn modelId="{AED2E934-9766-442A-9994-EB2EB951AA15}" type="presParOf" srcId="{3FEE3553-EFD5-47D8-A991-168F7CEC1DC9}" destId="{9C29F257-0900-4A30-AA98-C7AD16B9E023}" srcOrd="1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F369BE-4370-49E0-A864-6AFC87736D0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83D887D-F210-43A1-A664-234117B78F1F}">
      <dgm:prSet/>
      <dgm:spPr/>
      <dgm:t>
        <a:bodyPr/>
        <a:lstStyle/>
        <a:p>
          <a:pPr rtl="0"/>
          <a:r>
            <a:rPr lang="en-US" b="1" u="none" dirty="0" smtClean="0"/>
            <a:t>Environmental rights of human :</a:t>
          </a:r>
          <a:endParaRPr lang="ru-RU" u="none" dirty="0"/>
        </a:p>
      </dgm:t>
    </dgm:pt>
    <dgm:pt modelId="{E0A54E1A-C636-4DC9-8064-D2E74178485E}" type="parTrans" cxnId="{631E0AAB-10A1-4E08-9230-0C0074026194}">
      <dgm:prSet/>
      <dgm:spPr/>
      <dgm:t>
        <a:bodyPr/>
        <a:lstStyle/>
        <a:p>
          <a:endParaRPr lang="ru-RU"/>
        </a:p>
      </dgm:t>
    </dgm:pt>
    <dgm:pt modelId="{8FFEBC66-7708-48CE-AB99-8A671534EB85}" type="sibTrans" cxnId="{631E0AAB-10A1-4E08-9230-0C0074026194}">
      <dgm:prSet/>
      <dgm:spPr/>
      <dgm:t>
        <a:bodyPr/>
        <a:lstStyle/>
        <a:p>
          <a:endParaRPr lang="ru-RU"/>
        </a:p>
      </dgm:t>
    </dgm:pt>
    <dgm:pt modelId="{553F22C0-BD14-46FE-91BA-ACA0BE5D3B4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800" b="1" dirty="0" smtClean="0"/>
            <a:t>1. </a:t>
          </a:r>
          <a:r>
            <a:rPr lang="en-US" sz="1800" dirty="0" smtClean="0"/>
            <a:t>The right to a healthy environment</a:t>
          </a:r>
          <a:r>
            <a:rPr lang="en-US" sz="1500" dirty="0" smtClean="0"/>
            <a:t>.</a:t>
          </a:r>
          <a:endParaRPr lang="ru-RU" sz="1500" dirty="0"/>
        </a:p>
      </dgm:t>
    </dgm:pt>
    <dgm:pt modelId="{EB325CF3-A28D-4AC9-9D90-8FC974A2CEC8}" type="parTrans" cxnId="{CF883E83-598B-49A4-A751-556B7D9ACC8A}">
      <dgm:prSet/>
      <dgm:spPr/>
      <dgm:t>
        <a:bodyPr/>
        <a:lstStyle/>
        <a:p>
          <a:endParaRPr lang="ru-RU"/>
        </a:p>
      </dgm:t>
    </dgm:pt>
    <dgm:pt modelId="{8EF8FD58-3350-46A0-8646-8328DDD167DB}" type="sibTrans" cxnId="{CF883E83-598B-49A4-A751-556B7D9ACC8A}">
      <dgm:prSet/>
      <dgm:spPr/>
      <dgm:t>
        <a:bodyPr/>
        <a:lstStyle/>
        <a:p>
          <a:endParaRPr lang="ru-RU"/>
        </a:p>
      </dgm:t>
    </dgm:pt>
    <dgm:pt modelId="{9EFA846A-1719-45B6-B8DA-5DD05327978F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800" dirty="0" smtClean="0"/>
            <a:t> The right to accurate information about the state of the environment.</a:t>
          </a:r>
          <a:endParaRPr lang="ru-RU" sz="1800" dirty="0"/>
        </a:p>
      </dgm:t>
    </dgm:pt>
    <dgm:pt modelId="{96531BB5-1D8F-47A9-9C91-113BC8FC06CE}" type="parTrans" cxnId="{628CAF64-3EE9-4213-8197-47966EDD045E}">
      <dgm:prSet/>
      <dgm:spPr/>
      <dgm:t>
        <a:bodyPr/>
        <a:lstStyle/>
        <a:p>
          <a:endParaRPr lang="ru-RU"/>
        </a:p>
      </dgm:t>
    </dgm:pt>
    <dgm:pt modelId="{4F9C1A5C-D425-4120-BFC1-09D4EF7C2987}" type="sibTrans" cxnId="{628CAF64-3EE9-4213-8197-47966EDD045E}">
      <dgm:prSet/>
      <dgm:spPr/>
      <dgm:t>
        <a:bodyPr/>
        <a:lstStyle/>
        <a:p>
          <a:endParaRPr lang="ru-RU"/>
        </a:p>
      </dgm:t>
    </dgm:pt>
    <dgm:pt modelId="{7965CCF8-F5A1-4340-A101-8005DFB45F72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 The right to compensation for damage caused to health or property by an environmental offense.</a:t>
          </a:r>
          <a:endParaRPr lang="ru-RU" dirty="0"/>
        </a:p>
      </dgm:t>
    </dgm:pt>
    <dgm:pt modelId="{5656590B-1201-4D5D-8FD4-404EFC4D7671}" type="parTrans" cxnId="{9EAC363D-8628-40E0-952C-FAA52671C949}">
      <dgm:prSet/>
      <dgm:spPr/>
      <dgm:t>
        <a:bodyPr/>
        <a:lstStyle/>
        <a:p>
          <a:endParaRPr lang="ru-RU"/>
        </a:p>
      </dgm:t>
    </dgm:pt>
    <dgm:pt modelId="{3DE4313F-017D-4C64-A6E4-DF24A212CBBD}" type="sibTrans" cxnId="{9EAC363D-8628-40E0-952C-FAA52671C949}">
      <dgm:prSet/>
      <dgm:spPr/>
      <dgm:t>
        <a:bodyPr/>
        <a:lstStyle/>
        <a:p>
          <a:endParaRPr lang="ru-RU"/>
        </a:p>
      </dgm:t>
    </dgm:pt>
    <dgm:pt modelId="{53C978CD-05FB-48F7-B53F-BBDD10C8EFBF}" type="pres">
      <dgm:prSet presAssocID="{36F369BE-4370-49E0-A864-6AFC87736D0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E88B8C8-40DC-4256-B67B-A68BDC236110}" type="pres">
      <dgm:prSet presAssocID="{A83D887D-F210-43A1-A664-234117B78F1F}" presName="composite" presStyleCnt="0"/>
      <dgm:spPr/>
    </dgm:pt>
    <dgm:pt modelId="{4E78F3EB-EFF2-4850-885B-8C18C201ECD0}" type="pres">
      <dgm:prSet presAssocID="{A83D887D-F210-43A1-A664-234117B78F1F}" presName="bentUpArrow1" presStyleLbl="alignImgPlace1" presStyleIdx="0" presStyleCnt="3"/>
      <dgm:spPr/>
    </dgm:pt>
    <dgm:pt modelId="{B71B1C09-DF75-4ED6-9E2C-4E7FBF2B1A4A}" type="pres">
      <dgm:prSet presAssocID="{A83D887D-F210-43A1-A664-234117B78F1F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9E474-DD96-46EF-AF97-20AD8B10430A}" type="pres">
      <dgm:prSet presAssocID="{A83D887D-F210-43A1-A664-234117B78F1F}" presName="ChildText" presStyleLbl="revTx" presStyleIdx="0" presStyleCnt="3" custLinFactNeighborX="-7557" custLinFactNeighborY="-26729">
        <dgm:presLayoutVars>
          <dgm:chMax val="0"/>
          <dgm:chPref val="0"/>
          <dgm:bulletEnabled val="1"/>
        </dgm:presLayoutVars>
      </dgm:prSet>
      <dgm:spPr/>
    </dgm:pt>
    <dgm:pt modelId="{1AEDD296-5E67-4EFC-B9F8-BE9472E0E01F}" type="pres">
      <dgm:prSet presAssocID="{8FFEBC66-7708-48CE-AB99-8A671534EB85}" presName="sibTrans" presStyleCnt="0"/>
      <dgm:spPr/>
    </dgm:pt>
    <dgm:pt modelId="{B46A8679-2E23-4569-889A-8143A6620D8A}" type="pres">
      <dgm:prSet presAssocID="{553F22C0-BD14-46FE-91BA-ACA0BE5D3B4C}" presName="composite" presStyleCnt="0"/>
      <dgm:spPr/>
    </dgm:pt>
    <dgm:pt modelId="{2E528E7B-C220-41DB-ADD4-C1B9D01D9048}" type="pres">
      <dgm:prSet presAssocID="{553F22C0-BD14-46FE-91BA-ACA0BE5D3B4C}" presName="bentUpArrow1" presStyleLbl="alignImgPlace1" presStyleIdx="1" presStyleCnt="3"/>
      <dgm:spPr/>
    </dgm:pt>
    <dgm:pt modelId="{8B666D4D-1170-40F0-A573-0A2243B7E021}" type="pres">
      <dgm:prSet presAssocID="{553F22C0-BD14-46FE-91BA-ACA0BE5D3B4C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BF7B4D-F833-4077-A7AD-CFD57E5E4355}" type="pres">
      <dgm:prSet presAssocID="{553F22C0-BD14-46FE-91BA-ACA0BE5D3B4C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3BBBE34-5B5D-4D30-B6D8-C1A8AEEB9F22}" type="pres">
      <dgm:prSet presAssocID="{8EF8FD58-3350-46A0-8646-8328DDD167DB}" presName="sibTrans" presStyleCnt="0"/>
      <dgm:spPr/>
    </dgm:pt>
    <dgm:pt modelId="{AEAF37EA-5804-4433-9EB4-745DFB9410D7}" type="pres">
      <dgm:prSet presAssocID="{9EFA846A-1719-45B6-B8DA-5DD05327978F}" presName="composite" presStyleCnt="0"/>
      <dgm:spPr/>
    </dgm:pt>
    <dgm:pt modelId="{582F8EA6-D369-4AE5-BDAE-72C1485B2786}" type="pres">
      <dgm:prSet presAssocID="{9EFA846A-1719-45B6-B8DA-5DD05327978F}" presName="bentUpArrow1" presStyleLbl="alignImgPlace1" presStyleIdx="2" presStyleCnt="3"/>
      <dgm:spPr/>
    </dgm:pt>
    <dgm:pt modelId="{7CF4CEF0-0124-4D3B-95F5-95DF267AFF49}" type="pres">
      <dgm:prSet presAssocID="{9EFA846A-1719-45B6-B8DA-5DD05327978F}" presName="ParentText" presStyleLbl="node1" presStyleIdx="2" presStyleCnt="4" custScaleY="10633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539CBB-2C80-41B1-9E85-9E897B8741C4}" type="pres">
      <dgm:prSet presAssocID="{9EFA846A-1719-45B6-B8DA-5DD05327978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9509A88-1226-45D4-A0CC-91E7F9F6DDA6}" type="pres">
      <dgm:prSet presAssocID="{4F9C1A5C-D425-4120-BFC1-09D4EF7C2987}" presName="sibTrans" presStyleCnt="0"/>
      <dgm:spPr/>
    </dgm:pt>
    <dgm:pt modelId="{CE7F6BC4-37FC-4097-AB81-6A18CF01BDD1}" type="pres">
      <dgm:prSet presAssocID="{7965CCF8-F5A1-4340-A101-8005DFB45F72}" presName="composite" presStyleCnt="0"/>
      <dgm:spPr/>
    </dgm:pt>
    <dgm:pt modelId="{1856EDB0-2609-43C6-A240-95EAE788989B}" type="pres">
      <dgm:prSet presAssocID="{7965CCF8-F5A1-4340-A101-8005DFB45F72}" presName="ParentText" presStyleLbl="node1" presStyleIdx="3" presStyleCnt="4" custScaleX="151871" custScaleY="12156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F883E83-598B-49A4-A751-556B7D9ACC8A}" srcId="{36F369BE-4370-49E0-A864-6AFC87736D0C}" destId="{553F22C0-BD14-46FE-91BA-ACA0BE5D3B4C}" srcOrd="1" destOrd="0" parTransId="{EB325CF3-A28D-4AC9-9D90-8FC974A2CEC8}" sibTransId="{8EF8FD58-3350-46A0-8646-8328DDD167DB}"/>
    <dgm:cxn modelId="{628CAF64-3EE9-4213-8197-47966EDD045E}" srcId="{36F369BE-4370-49E0-A864-6AFC87736D0C}" destId="{9EFA846A-1719-45B6-B8DA-5DD05327978F}" srcOrd="2" destOrd="0" parTransId="{96531BB5-1D8F-47A9-9C91-113BC8FC06CE}" sibTransId="{4F9C1A5C-D425-4120-BFC1-09D4EF7C2987}"/>
    <dgm:cxn modelId="{2A89E171-A7AA-44A5-BE59-3B7D8698B0AD}" type="presOf" srcId="{9EFA846A-1719-45B6-B8DA-5DD05327978F}" destId="{7CF4CEF0-0124-4D3B-95F5-95DF267AFF49}" srcOrd="0" destOrd="0" presId="urn:microsoft.com/office/officeart/2005/8/layout/StepDownProcess"/>
    <dgm:cxn modelId="{9EAC363D-8628-40E0-952C-FAA52671C949}" srcId="{36F369BE-4370-49E0-A864-6AFC87736D0C}" destId="{7965CCF8-F5A1-4340-A101-8005DFB45F72}" srcOrd="3" destOrd="0" parTransId="{5656590B-1201-4D5D-8FD4-404EFC4D7671}" sibTransId="{3DE4313F-017D-4C64-A6E4-DF24A212CBBD}"/>
    <dgm:cxn modelId="{5F23AF22-7A95-4212-BF57-17CDEA175C74}" type="presOf" srcId="{7965CCF8-F5A1-4340-A101-8005DFB45F72}" destId="{1856EDB0-2609-43C6-A240-95EAE788989B}" srcOrd="0" destOrd="0" presId="urn:microsoft.com/office/officeart/2005/8/layout/StepDownProcess"/>
    <dgm:cxn modelId="{230A23FF-9B70-4818-B746-022DDC11FD39}" type="presOf" srcId="{36F369BE-4370-49E0-A864-6AFC87736D0C}" destId="{53C978CD-05FB-48F7-B53F-BBDD10C8EFBF}" srcOrd="0" destOrd="0" presId="urn:microsoft.com/office/officeart/2005/8/layout/StepDownProcess"/>
    <dgm:cxn modelId="{631E0AAB-10A1-4E08-9230-0C0074026194}" srcId="{36F369BE-4370-49E0-A864-6AFC87736D0C}" destId="{A83D887D-F210-43A1-A664-234117B78F1F}" srcOrd="0" destOrd="0" parTransId="{E0A54E1A-C636-4DC9-8064-D2E74178485E}" sibTransId="{8FFEBC66-7708-48CE-AB99-8A671534EB85}"/>
    <dgm:cxn modelId="{F7F34318-19D1-4923-822D-3A48C159D0B7}" type="presOf" srcId="{A83D887D-F210-43A1-A664-234117B78F1F}" destId="{B71B1C09-DF75-4ED6-9E2C-4E7FBF2B1A4A}" srcOrd="0" destOrd="0" presId="urn:microsoft.com/office/officeart/2005/8/layout/StepDownProcess"/>
    <dgm:cxn modelId="{2C0601B4-40A6-46D5-9641-A65E025A9299}" type="presOf" srcId="{553F22C0-BD14-46FE-91BA-ACA0BE5D3B4C}" destId="{8B666D4D-1170-40F0-A573-0A2243B7E021}" srcOrd="0" destOrd="0" presId="urn:microsoft.com/office/officeart/2005/8/layout/StepDownProcess"/>
    <dgm:cxn modelId="{72A835CF-4931-482E-8B54-CC12C81D8FAE}" type="presParOf" srcId="{53C978CD-05FB-48F7-B53F-BBDD10C8EFBF}" destId="{AE88B8C8-40DC-4256-B67B-A68BDC236110}" srcOrd="0" destOrd="0" presId="urn:microsoft.com/office/officeart/2005/8/layout/StepDownProcess"/>
    <dgm:cxn modelId="{3AD62C3D-39D5-467B-8434-5ED82A0CDD73}" type="presParOf" srcId="{AE88B8C8-40DC-4256-B67B-A68BDC236110}" destId="{4E78F3EB-EFF2-4850-885B-8C18C201ECD0}" srcOrd="0" destOrd="0" presId="urn:microsoft.com/office/officeart/2005/8/layout/StepDownProcess"/>
    <dgm:cxn modelId="{CE312739-EF36-4EAD-ADEA-F7FFC4DF5649}" type="presParOf" srcId="{AE88B8C8-40DC-4256-B67B-A68BDC236110}" destId="{B71B1C09-DF75-4ED6-9E2C-4E7FBF2B1A4A}" srcOrd="1" destOrd="0" presId="urn:microsoft.com/office/officeart/2005/8/layout/StepDownProcess"/>
    <dgm:cxn modelId="{3B1EB6CC-AA30-4BCE-97B2-767A96CF3C74}" type="presParOf" srcId="{AE88B8C8-40DC-4256-B67B-A68BDC236110}" destId="{5DE9E474-DD96-46EF-AF97-20AD8B10430A}" srcOrd="2" destOrd="0" presId="urn:microsoft.com/office/officeart/2005/8/layout/StepDownProcess"/>
    <dgm:cxn modelId="{A761084A-991C-4C84-BF78-C6A87B9E7BF3}" type="presParOf" srcId="{53C978CD-05FB-48F7-B53F-BBDD10C8EFBF}" destId="{1AEDD296-5E67-4EFC-B9F8-BE9472E0E01F}" srcOrd="1" destOrd="0" presId="urn:microsoft.com/office/officeart/2005/8/layout/StepDownProcess"/>
    <dgm:cxn modelId="{881C589D-BDF2-4EFE-BA27-3F7DBA0DC541}" type="presParOf" srcId="{53C978CD-05FB-48F7-B53F-BBDD10C8EFBF}" destId="{B46A8679-2E23-4569-889A-8143A6620D8A}" srcOrd="2" destOrd="0" presId="urn:microsoft.com/office/officeart/2005/8/layout/StepDownProcess"/>
    <dgm:cxn modelId="{5CA69038-C8BE-43F9-B04D-A562E0B601FC}" type="presParOf" srcId="{B46A8679-2E23-4569-889A-8143A6620D8A}" destId="{2E528E7B-C220-41DB-ADD4-C1B9D01D9048}" srcOrd="0" destOrd="0" presId="urn:microsoft.com/office/officeart/2005/8/layout/StepDownProcess"/>
    <dgm:cxn modelId="{903233E4-6DF7-49A2-B007-96702B4DDA9D}" type="presParOf" srcId="{B46A8679-2E23-4569-889A-8143A6620D8A}" destId="{8B666D4D-1170-40F0-A573-0A2243B7E021}" srcOrd="1" destOrd="0" presId="urn:microsoft.com/office/officeart/2005/8/layout/StepDownProcess"/>
    <dgm:cxn modelId="{A3066AEC-972B-485C-B158-F3091E14B1EC}" type="presParOf" srcId="{B46A8679-2E23-4569-889A-8143A6620D8A}" destId="{01BF7B4D-F833-4077-A7AD-CFD57E5E4355}" srcOrd="2" destOrd="0" presId="urn:microsoft.com/office/officeart/2005/8/layout/StepDownProcess"/>
    <dgm:cxn modelId="{C4F8C583-DB75-4367-A3F2-E1418F2EF367}" type="presParOf" srcId="{53C978CD-05FB-48F7-B53F-BBDD10C8EFBF}" destId="{43BBBE34-5B5D-4D30-B6D8-C1A8AEEB9F22}" srcOrd="3" destOrd="0" presId="urn:microsoft.com/office/officeart/2005/8/layout/StepDownProcess"/>
    <dgm:cxn modelId="{74ED0E59-1264-43E9-ABAA-044235CEDFBD}" type="presParOf" srcId="{53C978CD-05FB-48F7-B53F-BBDD10C8EFBF}" destId="{AEAF37EA-5804-4433-9EB4-745DFB9410D7}" srcOrd="4" destOrd="0" presId="urn:microsoft.com/office/officeart/2005/8/layout/StepDownProcess"/>
    <dgm:cxn modelId="{A480A150-CD58-4CDB-A266-2E9A698A1B25}" type="presParOf" srcId="{AEAF37EA-5804-4433-9EB4-745DFB9410D7}" destId="{582F8EA6-D369-4AE5-BDAE-72C1485B2786}" srcOrd="0" destOrd="0" presId="urn:microsoft.com/office/officeart/2005/8/layout/StepDownProcess"/>
    <dgm:cxn modelId="{0CA82AE9-04B9-490C-8D95-CF2E9C09C7C5}" type="presParOf" srcId="{AEAF37EA-5804-4433-9EB4-745DFB9410D7}" destId="{7CF4CEF0-0124-4D3B-95F5-95DF267AFF49}" srcOrd="1" destOrd="0" presId="urn:microsoft.com/office/officeart/2005/8/layout/StepDownProcess"/>
    <dgm:cxn modelId="{7599BAE7-A64B-43E7-857A-A49ED7A99E03}" type="presParOf" srcId="{AEAF37EA-5804-4433-9EB4-745DFB9410D7}" destId="{67539CBB-2C80-41B1-9E85-9E897B8741C4}" srcOrd="2" destOrd="0" presId="urn:microsoft.com/office/officeart/2005/8/layout/StepDownProcess"/>
    <dgm:cxn modelId="{983408F5-A631-4660-BF04-FE962667B2AD}" type="presParOf" srcId="{53C978CD-05FB-48F7-B53F-BBDD10C8EFBF}" destId="{B9509A88-1226-45D4-A0CC-91E7F9F6DDA6}" srcOrd="5" destOrd="0" presId="urn:microsoft.com/office/officeart/2005/8/layout/StepDownProcess"/>
    <dgm:cxn modelId="{9FFDF5B5-A8C0-4755-BDC2-CBB50140DD03}" type="presParOf" srcId="{53C978CD-05FB-48F7-B53F-BBDD10C8EFBF}" destId="{CE7F6BC4-37FC-4097-AB81-6A18CF01BDD1}" srcOrd="6" destOrd="0" presId="urn:microsoft.com/office/officeart/2005/8/layout/StepDownProcess"/>
    <dgm:cxn modelId="{FE7A4575-0654-455B-A630-1E2A5C09CADB}" type="presParOf" srcId="{CE7F6BC4-37FC-4097-AB81-6A18CF01BDD1}" destId="{1856EDB0-2609-43C6-A240-95EAE788989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2B3E20-FD0E-49F0-AC0B-9CEE28628A48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13E30DEA-66F3-4C6B-9C10-1B9251A852B8}" type="pres">
      <dgm:prSet presAssocID="{D82B3E20-FD0E-49F0-AC0B-9CEE28628A4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0B332FDD-919D-4CA5-972C-F5549453B885}" type="presOf" srcId="{D82B3E20-FD0E-49F0-AC0B-9CEE28628A48}" destId="{13E30DEA-66F3-4C6B-9C10-1B9251A852B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2B3E20-FD0E-49F0-AC0B-9CEE28628A48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1B0E8A2-790C-48EF-A3C9-71868D0C037D}">
      <dgm:prSet/>
      <dgm:spPr/>
      <dgm:t>
        <a:bodyPr/>
        <a:lstStyle/>
        <a:p>
          <a:pPr rtl="0"/>
          <a:endParaRPr lang="en-US" b="1" dirty="0" smtClean="0"/>
        </a:p>
        <a:p>
          <a:pPr rtl="0"/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- Ensure the provision of high-quality and affordable health care;</a:t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- To provide diagnosis and treatment of the widest possible range of diseases;</a:t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endParaRPr lang="ru-RU" dirty="0"/>
        </a:p>
      </dgm:t>
    </dgm:pt>
    <dgm:pt modelId="{1D60FA77-08A1-4815-B248-766F460D3A35}" type="parTrans" cxnId="{2CE92CE5-AC1D-4BAA-8FC4-2CB2E7CFA4E6}">
      <dgm:prSet/>
      <dgm:spPr/>
      <dgm:t>
        <a:bodyPr/>
        <a:lstStyle/>
        <a:p>
          <a:endParaRPr lang="ru-RU"/>
        </a:p>
      </dgm:t>
    </dgm:pt>
    <dgm:pt modelId="{1DA3F60F-AF9C-4326-B9EE-4743B861634D}" type="sibTrans" cxnId="{2CE92CE5-AC1D-4BAA-8FC4-2CB2E7CFA4E6}">
      <dgm:prSet/>
      <dgm:spPr/>
      <dgm:t>
        <a:bodyPr/>
        <a:lstStyle/>
        <a:p>
          <a:endParaRPr lang="ru-RU"/>
        </a:p>
      </dgm:t>
    </dgm:pt>
    <dgm:pt modelId="{13E30DEA-66F3-4C6B-9C10-1B9251A852B8}" type="pres">
      <dgm:prSet presAssocID="{D82B3E20-FD0E-49F0-AC0B-9CEE28628A4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8996DF2-3A7E-47A4-96EF-6D1A97CA648D}" type="pres">
      <dgm:prSet presAssocID="{91B0E8A2-790C-48EF-A3C9-71868D0C037D}" presName="horFlow" presStyleCnt="0"/>
      <dgm:spPr/>
    </dgm:pt>
    <dgm:pt modelId="{8931EE1C-60E7-4A59-96A5-BFC6E3984B3C}" type="pres">
      <dgm:prSet presAssocID="{91B0E8A2-790C-48EF-A3C9-71868D0C037D}" presName="bigChev" presStyleLbl="node1" presStyleIdx="0" presStyleCnt="1" custLinFactNeighborX="-114" custLinFactNeighborY="-5456"/>
      <dgm:spPr/>
      <dgm:t>
        <a:bodyPr/>
        <a:lstStyle/>
        <a:p>
          <a:endParaRPr lang="en-US"/>
        </a:p>
      </dgm:t>
    </dgm:pt>
  </dgm:ptLst>
  <dgm:cxnLst>
    <dgm:cxn modelId="{85627517-17FA-417B-8949-8406F772250C}" type="presOf" srcId="{91B0E8A2-790C-48EF-A3C9-71868D0C037D}" destId="{8931EE1C-60E7-4A59-96A5-BFC6E3984B3C}" srcOrd="0" destOrd="0" presId="urn:microsoft.com/office/officeart/2005/8/layout/lProcess3"/>
    <dgm:cxn modelId="{2CE92CE5-AC1D-4BAA-8FC4-2CB2E7CFA4E6}" srcId="{D82B3E20-FD0E-49F0-AC0B-9CEE28628A48}" destId="{91B0E8A2-790C-48EF-A3C9-71868D0C037D}" srcOrd="0" destOrd="0" parTransId="{1D60FA77-08A1-4815-B248-766F460D3A35}" sibTransId="{1DA3F60F-AF9C-4326-B9EE-4743B861634D}"/>
    <dgm:cxn modelId="{A433B1EB-DC1F-414A-AD76-35777AEC81CB}" type="presOf" srcId="{D82B3E20-FD0E-49F0-AC0B-9CEE28628A48}" destId="{13E30DEA-66F3-4C6B-9C10-1B9251A852B8}" srcOrd="0" destOrd="0" presId="urn:microsoft.com/office/officeart/2005/8/layout/lProcess3"/>
    <dgm:cxn modelId="{0E3996A3-2F93-4B71-A217-E5D148ED6292}" type="presParOf" srcId="{13E30DEA-66F3-4C6B-9C10-1B9251A852B8}" destId="{08996DF2-3A7E-47A4-96EF-6D1A97CA648D}" srcOrd="0" destOrd="0" presId="urn:microsoft.com/office/officeart/2005/8/layout/lProcess3"/>
    <dgm:cxn modelId="{EE16DB15-5E56-4C29-B5AE-F97AC032443F}" type="presParOf" srcId="{08996DF2-3A7E-47A4-96EF-6D1A97CA648D}" destId="{8931EE1C-60E7-4A59-96A5-BFC6E3984B3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688048-ED09-42D3-8C84-7988C2CEC143}" type="doc">
      <dgm:prSet loTypeId="urn:microsoft.com/office/officeart/2005/8/layout/lProcess3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247A4F6-465E-47D3-B965-46DA955F6A95}">
      <dgm:prSet/>
      <dgm:spPr/>
      <dgm:t>
        <a:bodyPr/>
        <a:lstStyle/>
        <a:p>
          <a:pPr rtl="0"/>
          <a:r>
            <a:rPr lang="en-US" dirty="0" smtClean="0"/>
            <a:t>Cancers of the uterus, gallbladder, kidney, stomach, breast, and colon have been associated with obesity.</a:t>
          </a:r>
          <a:endParaRPr lang="ru-RU" dirty="0"/>
        </a:p>
      </dgm:t>
    </dgm:pt>
    <dgm:pt modelId="{BBA89928-168F-4EBD-9A85-772B68FF1B71}" type="parTrans" cxnId="{9A18C240-FE2F-405F-BF3D-4595FCDCCC30}">
      <dgm:prSet/>
      <dgm:spPr/>
      <dgm:t>
        <a:bodyPr/>
        <a:lstStyle/>
        <a:p>
          <a:endParaRPr lang="ru-RU"/>
        </a:p>
      </dgm:t>
    </dgm:pt>
    <dgm:pt modelId="{DFB5E80F-DAF8-4CA4-8E67-6D21666909E6}" type="sibTrans" cxnId="{9A18C240-FE2F-405F-BF3D-4595FCDCCC30}">
      <dgm:prSet/>
      <dgm:spPr/>
      <dgm:t>
        <a:bodyPr/>
        <a:lstStyle/>
        <a:p>
          <a:endParaRPr lang="ru-RU"/>
        </a:p>
      </dgm:t>
    </dgm:pt>
    <dgm:pt modelId="{9F89A8A8-00EE-4D85-A150-07C5207FD927}" type="pres">
      <dgm:prSet presAssocID="{55688048-ED09-42D3-8C84-7988C2CEC14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30C557C-AAF2-4000-8E91-9482F2194568}" type="pres">
      <dgm:prSet presAssocID="{6247A4F6-465E-47D3-B965-46DA955F6A95}" presName="horFlow" presStyleCnt="0"/>
      <dgm:spPr/>
    </dgm:pt>
    <dgm:pt modelId="{4B809EFE-B73F-4088-B49E-F2CF2B20F999}" type="pres">
      <dgm:prSet presAssocID="{6247A4F6-465E-47D3-B965-46DA955F6A95}" presName="bigChev" presStyleLbl="node1" presStyleIdx="0" presStyleCnt="1" custScaleX="147763" custScaleY="127817" custLinFactNeighborX="16620" custLinFactNeighborY="0"/>
      <dgm:spPr/>
      <dgm:t>
        <a:bodyPr/>
        <a:lstStyle/>
        <a:p>
          <a:endParaRPr lang="en-US"/>
        </a:p>
      </dgm:t>
    </dgm:pt>
  </dgm:ptLst>
  <dgm:cxnLst>
    <dgm:cxn modelId="{97085BBF-9006-4D20-A46F-62771104377C}" type="presOf" srcId="{6247A4F6-465E-47D3-B965-46DA955F6A95}" destId="{4B809EFE-B73F-4088-B49E-F2CF2B20F999}" srcOrd="0" destOrd="0" presId="urn:microsoft.com/office/officeart/2005/8/layout/lProcess3"/>
    <dgm:cxn modelId="{FE0ED48D-7C94-470B-AE79-4269594191B9}" type="presOf" srcId="{55688048-ED09-42D3-8C84-7988C2CEC143}" destId="{9F89A8A8-00EE-4D85-A150-07C5207FD927}" srcOrd="0" destOrd="0" presId="urn:microsoft.com/office/officeart/2005/8/layout/lProcess3"/>
    <dgm:cxn modelId="{9A18C240-FE2F-405F-BF3D-4595FCDCCC30}" srcId="{55688048-ED09-42D3-8C84-7988C2CEC143}" destId="{6247A4F6-465E-47D3-B965-46DA955F6A95}" srcOrd="0" destOrd="0" parTransId="{BBA89928-168F-4EBD-9A85-772B68FF1B71}" sibTransId="{DFB5E80F-DAF8-4CA4-8E67-6D21666909E6}"/>
    <dgm:cxn modelId="{9DE2A241-BC04-4BC6-B210-B37780AA11D6}" type="presParOf" srcId="{9F89A8A8-00EE-4D85-A150-07C5207FD927}" destId="{030C557C-AAF2-4000-8E91-9482F2194568}" srcOrd="0" destOrd="0" presId="urn:microsoft.com/office/officeart/2005/8/layout/lProcess3"/>
    <dgm:cxn modelId="{555D4B82-1477-4F4C-99D4-752AA3D6320B}" type="presParOf" srcId="{030C557C-AAF2-4000-8E91-9482F2194568}" destId="{4B809EFE-B73F-4088-B49E-F2CF2B20F99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E2E91D-6EE1-44B2-BA7E-B8F8278ABDF4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26C13C3-3795-4479-A9DF-724A591FF627}">
      <dgm:prSet/>
      <dgm:spPr/>
      <dgm:t>
        <a:bodyPr/>
        <a:lstStyle/>
        <a:p>
          <a:pPr rtl="0"/>
          <a:r>
            <a:rPr lang="en-US" dirty="0" smtClean="0"/>
            <a:t>Environmental education should be developed in early childhood, so it is very important that at this age with the child was a smart, competent instructor, able to develop in him the beginning of ecological culture</a:t>
          </a:r>
          <a:endParaRPr lang="ru-RU" dirty="0"/>
        </a:p>
      </dgm:t>
    </dgm:pt>
    <dgm:pt modelId="{92B83693-6CFC-4EEB-8816-4E7BE2956992}" type="parTrans" cxnId="{9FE604DE-35A3-43C4-99BE-0695C9CD6D86}">
      <dgm:prSet/>
      <dgm:spPr/>
      <dgm:t>
        <a:bodyPr/>
        <a:lstStyle/>
        <a:p>
          <a:endParaRPr lang="ru-RU"/>
        </a:p>
      </dgm:t>
    </dgm:pt>
    <dgm:pt modelId="{A9AEE8A9-77C3-49E1-9428-A4BBAA7B0E48}" type="sibTrans" cxnId="{9FE604DE-35A3-43C4-99BE-0695C9CD6D86}">
      <dgm:prSet/>
      <dgm:spPr/>
      <dgm:t>
        <a:bodyPr/>
        <a:lstStyle/>
        <a:p>
          <a:endParaRPr lang="ru-RU"/>
        </a:p>
      </dgm:t>
    </dgm:pt>
    <dgm:pt modelId="{B5ABEE87-D96F-41D8-9FD7-80CEE7552903}" type="pres">
      <dgm:prSet presAssocID="{3DE2E91D-6EE1-44B2-BA7E-B8F8278ABDF4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6F379-B82F-4F3E-96C4-2067A47FECF8}" type="pres">
      <dgm:prSet presAssocID="{026C13C3-3795-4479-A9DF-724A591FF627}" presName="gear1" presStyleLbl="node1" presStyleIdx="0" presStyleCnt="1" custScaleX="222720" custScaleY="175325" custLinFactNeighborX="-10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B6561-E450-462F-8221-CC7161DDB53F}" type="pres">
      <dgm:prSet presAssocID="{026C13C3-3795-4479-A9DF-724A591FF627}" presName="gear1srcNode" presStyleLbl="node1" presStyleIdx="0" presStyleCnt="1"/>
      <dgm:spPr/>
      <dgm:t>
        <a:bodyPr/>
        <a:lstStyle/>
        <a:p>
          <a:endParaRPr lang="en-US"/>
        </a:p>
      </dgm:t>
    </dgm:pt>
    <dgm:pt modelId="{009D2DFC-21F3-47EF-B213-6573F3963B30}" type="pres">
      <dgm:prSet presAssocID="{026C13C3-3795-4479-A9DF-724A591FF627}" presName="gear1dstNode" presStyleLbl="node1" presStyleIdx="0" presStyleCnt="1"/>
      <dgm:spPr/>
      <dgm:t>
        <a:bodyPr/>
        <a:lstStyle/>
        <a:p>
          <a:endParaRPr lang="en-US"/>
        </a:p>
      </dgm:t>
    </dgm:pt>
    <dgm:pt modelId="{50C234DB-925B-462A-9580-6BC5162CFBBD}" type="pres">
      <dgm:prSet presAssocID="{A9AEE8A9-77C3-49E1-9428-A4BBAA7B0E48}" presName="connector1" presStyleLbl="sibTrans2D1" presStyleIdx="0" presStyleCnt="1" custScaleX="136191" custScaleY="114400" custLinFactNeighborX="-1070" custLinFactNeighborY="3535"/>
      <dgm:spPr/>
      <dgm:t>
        <a:bodyPr/>
        <a:lstStyle/>
        <a:p>
          <a:endParaRPr lang="en-US"/>
        </a:p>
      </dgm:t>
    </dgm:pt>
  </dgm:ptLst>
  <dgm:cxnLst>
    <dgm:cxn modelId="{BAF32F11-D24D-4774-AF71-D9A09F43560B}" type="presOf" srcId="{3DE2E91D-6EE1-44B2-BA7E-B8F8278ABDF4}" destId="{B5ABEE87-D96F-41D8-9FD7-80CEE7552903}" srcOrd="0" destOrd="0" presId="urn:microsoft.com/office/officeart/2005/8/layout/gear1"/>
    <dgm:cxn modelId="{7D97EAA4-5DE8-467E-8DED-34C096476438}" type="presOf" srcId="{026C13C3-3795-4479-A9DF-724A591FF627}" destId="{475B6561-E450-462F-8221-CC7161DDB53F}" srcOrd="1" destOrd="0" presId="urn:microsoft.com/office/officeart/2005/8/layout/gear1"/>
    <dgm:cxn modelId="{74E10766-F0DC-481F-A181-0EA04C25012C}" type="presOf" srcId="{026C13C3-3795-4479-A9DF-724A591FF627}" destId="{009D2DFC-21F3-47EF-B213-6573F3963B30}" srcOrd="2" destOrd="0" presId="urn:microsoft.com/office/officeart/2005/8/layout/gear1"/>
    <dgm:cxn modelId="{9FE604DE-35A3-43C4-99BE-0695C9CD6D86}" srcId="{3DE2E91D-6EE1-44B2-BA7E-B8F8278ABDF4}" destId="{026C13C3-3795-4479-A9DF-724A591FF627}" srcOrd="0" destOrd="0" parTransId="{92B83693-6CFC-4EEB-8816-4E7BE2956992}" sibTransId="{A9AEE8A9-77C3-49E1-9428-A4BBAA7B0E48}"/>
    <dgm:cxn modelId="{86877790-6457-48EA-88BA-51487763989E}" type="presOf" srcId="{A9AEE8A9-77C3-49E1-9428-A4BBAA7B0E48}" destId="{50C234DB-925B-462A-9580-6BC5162CFBBD}" srcOrd="0" destOrd="0" presId="urn:microsoft.com/office/officeart/2005/8/layout/gear1"/>
    <dgm:cxn modelId="{DBF905CA-1128-48DE-A205-2E4B06B2FA07}" type="presOf" srcId="{026C13C3-3795-4479-A9DF-724A591FF627}" destId="{6966F379-B82F-4F3E-96C4-2067A47FECF8}" srcOrd="0" destOrd="0" presId="urn:microsoft.com/office/officeart/2005/8/layout/gear1"/>
    <dgm:cxn modelId="{1EAC1E7E-6BD0-4650-9260-8F9AD5AF1DE6}" type="presParOf" srcId="{B5ABEE87-D96F-41D8-9FD7-80CEE7552903}" destId="{6966F379-B82F-4F3E-96C4-2067A47FECF8}" srcOrd="0" destOrd="0" presId="urn:microsoft.com/office/officeart/2005/8/layout/gear1"/>
    <dgm:cxn modelId="{BF8EDB2A-36F1-4E41-BEC4-E7ECE8594B25}" type="presParOf" srcId="{B5ABEE87-D96F-41D8-9FD7-80CEE7552903}" destId="{475B6561-E450-462F-8221-CC7161DDB53F}" srcOrd="1" destOrd="0" presId="urn:microsoft.com/office/officeart/2005/8/layout/gear1"/>
    <dgm:cxn modelId="{99F6CB23-1380-4D34-9288-7155A6FBEA2E}" type="presParOf" srcId="{B5ABEE87-D96F-41D8-9FD7-80CEE7552903}" destId="{009D2DFC-21F3-47EF-B213-6573F3963B30}" srcOrd="2" destOrd="0" presId="urn:microsoft.com/office/officeart/2005/8/layout/gear1"/>
    <dgm:cxn modelId="{8852136E-720F-4F79-B3A7-5DB9751FBEB4}" type="presParOf" srcId="{B5ABEE87-D96F-41D8-9FD7-80CEE7552903}" destId="{50C234DB-925B-462A-9580-6BC5162CFBBD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DE5A8-1402-412B-A32D-7B61513A37FD}">
      <dsp:nvSpPr>
        <dsp:cNvPr id="0" name=""/>
        <dsp:cNvSpPr/>
      </dsp:nvSpPr>
      <dsp:spPr>
        <a:xfrm>
          <a:off x="432036" y="0"/>
          <a:ext cx="2339978" cy="1403987"/>
        </a:xfrm>
        <a:prstGeom prst="rect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Wealth and poverty</a:t>
          </a:r>
          <a:endParaRPr lang="ru-RU" sz="2300" b="0" kern="1200" dirty="0"/>
        </a:p>
      </dsp:txBody>
      <dsp:txXfrm>
        <a:off x="432036" y="0"/>
        <a:ext cx="2339978" cy="1403987"/>
      </dsp:txXfrm>
    </dsp:sp>
    <dsp:sp modelId="{891AB190-BDB9-4224-A8F5-3A5678F14EBC}">
      <dsp:nvSpPr>
        <dsp:cNvPr id="0" name=""/>
        <dsp:cNvSpPr/>
      </dsp:nvSpPr>
      <dsp:spPr>
        <a:xfrm>
          <a:off x="3056884" y="0"/>
          <a:ext cx="2339978" cy="1403987"/>
        </a:xfrm>
        <a:prstGeom prst="rect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Human rights</a:t>
          </a:r>
        </a:p>
      </dsp:txBody>
      <dsp:txXfrm>
        <a:off x="3056884" y="0"/>
        <a:ext cx="2339978" cy="1403987"/>
      </dsp:txXfrm>
    </dsp:sp>
    <dsp:sp modelId="{83026583-2A69-44F0-9D12-9B365CB35D4C}">
      <dsp:nvSpPr>
        <dsp:cNvPr id="0" name=""/>
        <dsp:cNvSpPr/>
      </dsp:nvSpPr>
      <dsp:spPr>
        <a:xfrm>
          <a:off x="5652459" y="281"/>
          <a:ext cx="2339978" cy="1403987"/>
        </a:xfrm>
        <a:prstGeom prst="rect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Against  poverty and prevent social stratification</a:t>
          </a:r>
          <a:endParaRPr lang="ru-RU" sz="2300" b="0" kern="1200" dirty="0"/>
        </a:p>
      </dsp:txBody>
      <dsp:txXfrm>
        <a:off x="5652459" y="281"/>
        <a:ext cx="2339978" cy="1403987"/>
      </dsp:txXfrm>
    </dsp:sp>
    <dsp:sp modelId="{34AAF4A8-1524-4151-A8EC-83D7A192F47F}">
      <dsp:nvSpPr>
        <dsp:cNvPr id="0" name=""/>
        <dsp:cNvSpPr/>
      </dsp:nvSpPr>
      <dsp:spPr>
        <a:xfrm>
          <a:off x="504506" y="1638266"/>
          <a:ext cx="2339978" cy="1403987"/>
        </a:xfrm>
        <a:prstGeom prst="rect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Improvement of the nation</a:t>
          </a:r>
          <a:r>
            <a:rPr lang="ru-RU" sz="2300" b="0" kern="1200" dirty="0" smtClean="0"/>
            <a:t> </a:t>
          </a:r>
          <a:r>
            <a:rPr lang="en-US" sz="2300" b="0" kern="1200" dirty="0" smtClean="0"/>
            <a:t>(Health)</a:t>
          </a:r>
        </a:p>
      </dsp:txBody>
      <dsp:txXfrm>
        <a:off x="504506" y="1638266"/>
        <a:ext cx="2339978" cy="1403987"/>
      </dsp:txXfrm>
    </dsp:sp>
    <dsp:sp modelId="{59EF988F-FE4D-4B6E-BECA-40A03472C56F}">
      <dsp:nvSpPr>
        <dsp:cNvPr id="0" name=""/>
        <dsp:cNvSpPr/>
      </dsp:nvSpPr>
      <dsp:spPr>
        <a:xfrm>
          <a:off x="3078482" y="1638266"/>
          <a:ext cx="2339978" cy="1403987"/>
        </a:xfrm>
        <a:prstGeom prst="rect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Personal and family health</a:t>
          </a:r>
          <a:endParaRPr lang="ru-RU" sz="2300" b="1" kern="1200" dirty="0"/>
        </a:p>
      </dsp:txBody>
      <dsp:txXfrm>
        <a:off x="3078482" y="1638266"/>
        <a:ext cx="2339978" cy="1403987"/>
      </dsp:txXfrm>
    </dsp:sp>
    <dsp:sp modelId="{DDAD5B36-DA03-4707-885D-B844AE0414B1}">
      <dsp:nvSpPr>
        <dsp:cNvPr id="0" name=""/>
        <dsp:cNvSpPr/>
      </dsp:nvSpPr>
      <dsp:spPr>
        <a:xfrm>
          <a:off x="5652459" y="1638266"/>
          <a:ext cx="2339978" cy="1403987"/>
        </a:xfrm>
        <a:prstGeom prst="rect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The social welfare system</a:t>
          </a:r>
        </a:p>
      </dsp:txBody>
      <dsp:txXfrm>
        <a:off x="5652459" y="1638266"/>
        <a:ext cx="2339978" cy="1403987"/>
      </dsp:txXfrm>
    </dsp:sp>
    <dsp:sp modelId="{468BB9EF-D119-4DC3-BFFD-39BF3DC23A7F}">
      <dsp:nvSpPr>
        <dsp:cNvPr id="0" name=""/>
        <dsp:cNvSpPr/>
      </dsp:nvSpPr>
      <dsp:spPr>
        <a:xfrm>
          <a:off x="504506" y="3276251"/>
          <a:ext cx="2339978" cy="1403987"/>
        </a:xfrm>
        <a:prstGeom prst="rect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 Promoting a healthy lifestyle</a:t>
          </a:r>
        </a:p>
      </dsp:txBody>
      <dsp:txXfrm>
        <a:off x="504506" y="3276251"/>
        <a:ext cx="2339978" cy="1403987"/>
      </dsp:txXfrm>
    </dsp:sp>
    <dsp:sp modelId="{49524D45-D495-4C8A-95F8-77B48D0D9608}">
      <dsp:nvSpPr>
        <dsp:cNvPr id="0" name=""/>
        <dsp:cNvSpPr/>
      </dsp:nvSpPr>
      <dsp:spPr>
        <a:xfrm>
          <a:off x="3078482" y="3276251"/>
          <a:ext cx="2339978" cy="1403987"/>
        </a:xfrm>
        <a:prstGeom prst="rect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Ecological education</a:t>
          </a:r>
        </a:p>
      </dsp:txBody>
      <dsp:txXfrm>
        <a:off x="3078482" y="3276251"/>
        <a:ext cx="2339978" cy="1403987"/>
      </dsp:txXfrm>
    </dsp:sp>
    <dsp:sp modelId="{9C29F257-0900-4A30-AA98-C7AD16B9E023}">
      <dsp:nvSpPr>
        <dsp:cNvPr id="0" name=""/>
        <dsp:cNvSpPr/>
      </dsp:nvSpPr>
      <dsp:spPr>
        <a:xfrm>
          <a:off x="5699913" y="3264584"/>
          <a:ext cx="2339978" cy="1403987"/>
        </a:xfrm>
        <a:prstGeom prst="rect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Formation of ecological culture</a:t>
          </a:r>
        </a:p>
      </dsp:txBody>
      <dsp:txXfrm>
        <a:off x="5699913" y="3264584"/>
        <a:ext cx="2339978" cy="1403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8F3EB-EFF2-4850-885B-8C18C201ECD0}">
      <dsp:nvSpPr>
        <dsp:cNvPr id="0" name=""/>
        <dsp:cNvSpPr/>
      </dsp:nvSpPr>
      <dsp:spPr>
        <a:xfrm rot="5400000">
          <a:off x="640523" y="1396354"/>
          <a:ext cx="1224901" cy="13945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B1C09-DF75-4ED6-9E2C-4E7FBF2B1A4A}">
      <dsp:nvSpPr>
        <dsp:cNvPr id="0" name=""/>
        <dsp:cNvSpPr/>
      </dsp:nvSpPr>
      <dsp:spPr>
        <a:xfrm>
          <a:off x="315998" y="38526"/>
          <a:ext cx="2062012" cy="144334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none" kern="1200" dirty="0" smtClean="0"/>
            <a:t>Environmental rights of human :</a:t>
          </a:r>
          <a:endParaRPr lang="ru-RU" sz="2000" u="none" kern="1200" dirty="0"/>
        </a:p>
      </dsp:txBody>
      <dsp:txXfrm>
        <a:off x="386469" y="108997"/>
        <a:ext cx="1921070" cy="1302400"/>
      </dsp:txXfrm>
    </dsp:sp>
    <dsp:sp modelId="{5DE9E474-DD96-46EF-AF97-20AD8B10430A}">
      <dsp:nvSpPr>
        <dsp:cNvPr id="0" name=""/>
        <dsp:cNvSpPr/>
      </dsp:nvSpPr>
      <dsp:spPr>
        <a:xfrm>
          <a:off x="2264678" y="0"/>
          <a:ext cx="1499711" cy="116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28E7B-C220-41DB-ADD4-C1B9D01D9048}">
      <dsp:nvSpPr>
        <dsp:cNvPr id="0" name=""/>
        <dsp:cNvSpPr/>
      </dsp:nvSpPr>
      <dsp:spPr>
        <a:xfrm rot="5400000">
          <a:off x="2350150" y="3017703"/>
          <a:ext cx="1224901" cy="13945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66D4D-1170-40F0-A573-0A2243B7E021}">
      <dsp:nvSpPr>
        <dsp:cNvPr id="0" name=""/>
        <dsp:cNvSpPr/>
      </dsp:nvSpPr>
      <dsp:spPr>
        <a:xfrm>
          <a:off x="2025626" y="1659876"/>
          <a:ext cx="2062012" cy="1443342"/>
        </a:xfrm>
        <a:prstGeom prst="roundRect">
          <a:avLst>
            <a:gd name="adj" fmla="val 16670"/>
          </a:avLst>
        </a:prstGeom>
        <a:gradFill rotWithShape="1">
          <a:gsLst>
            <a:gs pos="28000">
              <a:schemeClr val="accent1">
                <a:tint val="18000"/>
                <a:satMod val="120000"/>
                <a:lumMod val="88000"/>
              </a:schemeClr>
            </a:gs>
            <a:gs pos="100000">
              <a:schemeClr val="accent1">
                <a:tint val="40000"/>
                <a:satMod val="100000"/>
                <a:lumMod val="78000"/>
              </a:schemeClr>
            </a:gs>
          </a:gsLst>
          <a:lin ang="54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1. </a:t>
          </a:r>
          <a:r>
            <a:rPr lang="en-US" sz="1800" kern="1200" dirty="0" smtClean="0"/>
            <a:t>The right to a healthy environment</a:t>
          </a:r>
          <a:r>
            <a:rPr lang="en-US" sz="1500" kern="1200" dirty="0" smtClean="0"/>
            <a:t>.</a:t>
          </a:r>
          <a:endParaRPr lang="ru-RU" sz="1500" kern="1200" dirty="0"/>
        </a:p>
      </dsp:txBody>
      <dsp:txXfrm>
        <a:off x="2096097" y="1730347"/>
        <a:ext cx="1921070" cy="1302400"/>
      </dsp:txXfrm>
    </dsp:sp>
    <dsp:sp modelId="{01BF7B4D-F833-4077-A7AD-CFD57E5E4355}">
      <dsp:nvSpPr>
        <dsp:cNvPr id="0" name=""/>
        <dsp:cNvSpPr/>
      </dsp:nvSpPr>
      <dsp:spPr>
        <a:xfrm>
          <a:off x="4087639" y="1797531"/>
          <a:ext cx="1499711" cy="116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2F8EA6-D369-4AE5-BDAE-72C1485B2786}">
      <dsp:nvSpPr>
        <dsp:cNvPr id="0" name=""/>
        <dsp:cNvSpPr/>
      </dsp:nvSpPr>
      <dsp:spPr>
        <a:xfrm rot="5400000">
          <a:off x="4059778" y="4684778"/>
          <a:ext cx="1224901" cy="13945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4CEF0-0124-4D3B-95F5-95DF267AFF49}">
      <dsp:nvSpPr>
        <dsp:cNvPr id="0" name=""/>
        <dsp:cNvSpPr/>
      </dsp:nvSpPr>
      <dsp:spPr>
        <a:xfrm>
          <a:off x="3735254" y="3281225"/>
          <a:ext cx="2062012" cy="1534792"/>
        </a:xfrm>
        <a:prstGeom prst="roundRect">
          <a:avLst>
            <a:gd name="adj" fmla="val 16670"/>
          </a:avLst>
        </a:prstGeom>
        <a:gradFill rotWithShape="1">
          <a:gsLst>
            <a:gs pos="28000">
              <a:schemeClr val="accent1">
                <a:tint val="18000"/>
                <a:satMod val="120000"/>
                <a:lumMod val="88000"/>
              </a:schemeClr>
            </a:gs>
            <a:gs pos="100000">
              <a:schemeClr val="accent1">
                <a:tint val="40000"/>
                <a:satMod val="100000"/>
                <a:lumMod val="78000"/>
              </a:schemeClr>
            </a:gs>
          </a:gsLst>
          <a:lin ang="54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The right to accurate information about the state of the environment.</a:t>
          </a:r>
          <a:endParaRPr lang="ru-RU" sz="1800" kern="1200" dirty="0"/>
        </a:p>
      </dsp:txBody>
      <dsp:txXfrm>
        <a:off x="3810190" y="3356161"/>
        <a:ext cx="1912140" cy="1384920"/>
      </dsp:txXfrm>
    </dsp:sp>
    <dsp:sp modelId="{67539CBB-2C80-41B1-9E85-9E897B8741C4}">
      <dsp:nvSpPr>
        <dsp:cNvPr id="0" name=""/>
        <dsp:cNvSpPr/>
      </dsp:nvSpPr>
      <dsp:spPr>
        <a:xfrm>
          <a:off x="5797266" y="3464606"/>
          <a:ext cx="1499711" cy="116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6EDB0-2609-43C6-A240-95EAE788989B}">
      <dsp:nvSpPr>
        <dsp:cNvPr id="0" name=""/>
        <dsp:cNvSpPr/>
      </dsp:nvSpPr>
      <dsp:spPr>
        <a:xfrm>
          <a:off x="5444881" y="4948300"/>
          <a:ext cx="3131599" cy="1754541"/>
        </a:xfrm>
        <a:prstGeom prst="roundRect">
          <a:avLst>
            <a:gd name="adj" fmla="val 16670"/>
          </a:avLst>
        </a:prstGeom>
        <a:gradFill rotWithShape="1">
          <a:gsLst>
            <a:gs pos="28000">
              <a:schemeClr val="accent1">
                <a:tint val="18000"/>
                <a:satMod val="120000"/>
                <a:lumMod val="88000"/>
              </a:schemeClr>
            </a:gs>
            <a:gs pos="100000">
              <a:schemeClr val="accent1">
                <a:tint val="40000"/>
                <a:satMod val="100000"/>
                <a:lumMod val="78000"/>
              </a:schemeClr>
            </a:gs>
          </a:gsLst>
          <a:lin ang="54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The right to compensation for damage caused to health or property by an environmental offense.</a:t>
          </a:r>
          <a:endParaRPr lang="ru-RU" sz="2000" kern="1200" dirty="0"/>
        </a:p>
      </dsp:txBody>
      <dsp:txXfrm>
        <a:off x="5530546" y="5033965"/>
        <a:ext cx="2960269" cy="15832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1EE1C-60E7-4A59-96A5-BFC6E3984B3C}">
      <dsp:nvSpPr>
        <dsp:cNvPr id="0" name=""/>
        <dsp:cNvSpPr/>
      </dsp:nvSpPr>
      <dsp:spPr>
        <a:xfrm>
          <a:off x="0" y="0"/>
          <a:ext cx="9144000" cy="3657600"/>
        </a:xfrm>
        <a:prstGeom prst="chevron">
          <a:avLst/>
        </a:prstGeom>
        <a:gradFill rotWithShape="0">
          <a:gsLst>
            <a:gs pos="28000">
              <a:schemeClr val="accent1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/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- Ensure the provision of high-quality and affordable health care;</a:t>
          </a:r>
          <a:br>
            <a:rPr lang="en-US" sz="2400" kern="1200" dirty="0" smtClean="0"/>
          </a:b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- To provide diagnosis and treatment of the widest possible range of diseases;</a:t>
          </a:r>
          <a:br>
            <a:rPr lang="en-US" sz="2400" kern="1200" dirty="0" smtClean="0"/>
          </a:br>
          <a:r>
            <a:rPr lang="en-US" sz="2400" kern="1200" dirty="0" smtClean="0"/>
            <a:t/>
          </a:r>
          <a:br>
            <a:rPr lang="en-US" sz="2400" kern="1200" dirty="0" smtClean="0"/>
          </a:br>
          <a:endParaRPr lang="ru-RU" sz="2400" kern="1200" dirty="0"/>
        </a:p>
      </dsp:txBody>
      <dsp:txXfrm>
        <a:off x="1828800" y="0"/>
        <a:ext cx="5486400" cy="3657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09EFE-B73F-4088-B49E-F2CF2B20F999}">
      <dsp:nvSpPr>
        <dsp:cNvPr id="0" name=""/>
        <dsp:cNvSpPr/>
      </dsp:nvSpPr>
      <dsp:spPr>
        <a:xfrm>
          <a:off x="10" y="27706"/>
          <a:ext cx="4618528" cy="15980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Cancers of the uterus, gallbladder, kidney, stomach, breast, and colon have been associated with obesity.</a:t>
          </a:r>
          <a:endParaRPr lang="ru-RU" sz="2100" kern="1200" dirty="0"/>
        </a:p>
      </dsp:txBody>
      <dsp:txXfrm>
        <a:off x="799028" y="27706"/>
        <a:ext cx="3020493" cy="15980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6F379-B82F-4F3E-96C4-2067A47FECF8}">
      <dsp:nvSpPr>
        <dsp:cNvPr id="0" name=""/>
        <dsp:cNvSpPr/>
      </dsp:nvSpPr>
      <dsp:spPr>
        <a:xfrm>
          <a:off x="504053" y="72004"/>
          <a:ext cx="4939587" cy="388843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Environmental education should be developed in early childhood, so it is very important that at this age with the child was a smart, competent instructor, able to develop in him the beginning of ecological culture</a:t>
          </a:r>
          <a:endParaRPr lang="ru-RU" sz="1800" kern="1200" dirty="0"/>
        </a:p>
      </dsp:txBody>
      <dsp:txXfrm>
        <a:off x="1418568" y="982852"/>
        <a:ext cx="3110557" cy="1998738"/>
      </dsp:txXfrm>
    </dsp:sp>
    <dsp:sp modelId="{50C234DB-925B-462A-9580-6BC5162CFBBD}">
      <dsp:nvSpPr>
        <dsp:cNvPr id="0" name=""/>
        <dsp:cNvSpPr/>
      </dsp:nvSpPr>
      <dsp:spPr>
        <a:xfrm>
          <a:off x="1440164" y="432046"/>
          <a:ext cx="3715223" cy="3120776"/>
        </a:xfrm>
        <a:prstGeom prst="circularArrow">
          <a:avLst>
            <a:gd name="adj1" fmla="val 4878"/>
            <a:gd name="adj2" fmla="val 312630"/>
            <a:gd name="adj3" fmla="val 3130778"/>
            <a:gd name="adj4" fmla="val 15237561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9CC86-14B6-46D4-B1F6-A404DB941696}" type="datetimeFigureOut">
              <a:rPr lang="ru-RU" smtClean="0"/>
              <a:pPr/>
              <a:t>15.11.2017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39B1E-2316-4803-8A14-87DA32F7CF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187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7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5935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31643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62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55938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9935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846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E2D69F4-33B9-4039-B0AC-CBE3AE9B6662}" type="datetimeFigureOut">
              <a:rPr lang="ru-RU" smtClean="0"/>
              <a:pPr/>
              <a:t>15.11.2017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6D30C23-167E-401E-86E7-5008C04C175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microsoft.com/office/2007/relationships/diagramDrawing" Target="../diagrams/drawing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microsoft.com/office/2007/relationships/diagramDrawing" Target="../diagrams/drawin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5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3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microsoft.com/office/2007/relationships/diagramDrawing" Target="../diagrams/drawing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772400" cy="1470025"/>
          </a:xfrm>
        </p:spPr>
        <p:txBody>
          <a:bodyPr>
            <a:normAutofit fontScale="90000"/>
          </a:bodyPr>
          <a:lstStyle/>
          <a:p>
            <a:pPr marL="18288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Social aspects of sustainable development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4208" y="58052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27784" y="2997630"/>
            <a:ext cx="3492389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224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1143000"/>
          </a:xfrm>
        </p:spPr>
        <p:txBody>
          <a:bodyPr/>
          <a:lstStyle/>
          <a:p>
            <a:r>
              <a:rPr lang="en-US" dirty="0" smtClean="0"/>
              <a:t>The social welfare system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453" y="1771328"/>
            <a:ext cx="6840760" cy="4248472"/>
          </a:xfrm>
        </p:spPr>
        <p:txBody>
          <a:bodyPr>
            <a:normAutofit/>
          </a:bodyPr>
          <a:lstStyle/>
          <a:p>
            <a:r>
              <a:rPr lang="en-US" dirty="0"/>
              <a:t>Based on the analysis of international experience, we can conclude that the most effective and comprehensive system of social protection typically include the following basic elements: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State benefits;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Compulsory social insurance;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Cumulative pension;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Social assistance.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4284865"/>
            <a:ext cx="4572000" cy="257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6216" y="1858279"/>
            <a:ext cx="2305949" cy="168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177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76672" y="0"/>
            <a:ext cx="10476656" cy="1143000"/>
          </a:xfrm>
        </p:spPr>
        <p:txBody>
          <a:bodyPr/>
          <a:lstStyle/>
          <a:p>
            <a:r>
              <a:rPr lang="en-US" dirty="0" smtClean="0"/>
              <a:t>Improvement health of nation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xmlns="" val="2480715944"/>
              </p:ext>
            </p:extLst>
          </p:nvPr>
        </p:nvGraphicFramePr>
        <p:xfrm>
          <a:off x="0" y="3212976"/>
          <a:ext cx="9144000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Объект 2"/>
          <p:cNvSpPr txBox="1">
            <a:spLocks/>
          </p:cNvSpPr>
          <p:nvPr/>
        </p:nvSpPr>
        <p:spPr>
          <a:xfrm>
            <a:off x="251520" y="1281926"/>
            <a:ext cx="5112568" cy="412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The Strategy "Kazakhstan-2050" the basis for successful future of the country is named the nation's health, and one of the main ways to strengthen it - a radical improvement of medical education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0106" y="624515"/>
            <a:ext cx="2283058" cy="231359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 flipH="1">
            <a:off x="6588224" y="2614943"/>
            <a:ext cx="2664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Kazahstan</a:t>
            </a:r>
            <a:r>
              <a:rPr lang="en-US" dirty="0" smtClean="0"/>
              <a:t> 20</a:t>
            </a:r>
            <a:r>
              <a:rPr lang="en-US" sz="2000" dirty="0" smtClean="0"/>
              <a:t>5</a:t>
            </a:r>
            <a:r>
              <a:rPr lang="en-US" dirty="0" smtClean="0"/>
              <a:t>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119756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76672" y="0"/>
            <a:ext cx="10476656" cy="1143000"/>
          </a:xfrm>
        </p:spPr>
        <p:txBody>
          <a:bodyPr/>
          <a:lstStyle/>
          <a:p>
            <a:r>
              <a:rPr lang="en-US" dirty="0" smtClean="0"/>
              <a:t>Improvement health of nation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xmlns="" val="3569329532"/>
              </p:ext>
            </p:extLst>
          </p:nvPr>
        </p:nvGraphicFramePr>
        <p:xfrm>
          <a:off x="0" y="990600"/>
          <a:ext cx="914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Объект 2"/>
          <p:cNvSpPr txBox="1">
            <a:spLocks/>
          </p:cNvSpPr>
          <p:nvPr/>
        </p:nvSpPr>
        <p:spPr>
          <a:xfrm>
            <a:off x="251520" y="1281926"/>
            <a:ext cx="51125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00800" y="4544405"/>
            <a:ext cx="2283058" cy="23135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95600" y="4587376"/>
            <a:ext cx="3405949" cy="2270624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1" name="Рисунок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4725144"/>
            <a:ext cx="2131435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9756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001" y="188640"/>
            <a:ext cx="8355423" cy="1143000"/>
          </a:xfrm>
        </p:spPr>
        <p:txBody>
          <a:bodyPr/>
          <a:lstStyle/>
          <a:p>
            <a:r>
              <a:rPr lang="en-US" dirty="0" smtClean="0"/>
              <a:t>Promoting healthy lifestyle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836712"/>
            <a:ext cx="8820472" cy="3474720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Healthy lifestyle - the image of a person's life, the promotion of health. The adoption of preventive measures to address the causes and consequences of the disease.</a:t>
            </a:r>
          </a:p>
          <a:p>
            <a:endParaRPr lang="kk-KZ" dirty="0" smtClean="0"/>
          </a:p>
          <a:p>
            <a:endParaRPr lang="kk-KZ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3888" y="2631077"/>
            <a:ext cx="5349033" cy="4086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4221088"/>
            <a:ext cx="2043408" cy="22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578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window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170" y="2803597"/>
            <a:ext cx="4114545" cy="2621501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0820" rIns="81639" bIns="40820" anchorCtr="0" compatLnSpc="0"/>
          <a:lstStyle/>
          <a:p>
            <a:pPr hangingPunct="0">
              <a:defRPr sz="1800">
                <a:solidFill>
                  <a:srgbClr val="7E0021"/>
                </a:solidFill>
              </a:defRPr>
            </a:pPr>
            <a:endParaRPr lang="ru-RU" sz="2000" dirty="0">
              <a:solidFill>
                <a:srgbClr val="7E0021"/>
              </a:solidFill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83568" y="260648"/>
            <a:ext cx="7632848" cy="2068915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r>
              <a:rPr lang="en-US" sz="25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Promoting healthy lifestyles is a challenge for many primary care practices. </a:t>
            </a:r>
            <a:r>
              <a:rPr lang="en-US" sz="25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 </a:t>
            </a:r>
            <a:r>
              <a:rPr lang="en-US" sz="25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patients understand the </a:t>
            </a:r>
            <a:r>
              <a:rPr lang="en-US" sz="29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r>
              <a:rPr lang="en-US" sz="25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physical activity and healthy eating, many seem unable to change their unhealthy behaviors to reduce weight and improve chronic conditions.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8482" y="2803597"/>
            <a:ext cx="4563020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085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680" y="391902"/>
            <a:ext cx="4637027" cy="416723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0820" rIns="81639" bIns="40820" anchorCtr="0" compatLnSpc="0"/>
          <a:lstStyle/>
          <a:p>
            <a:pPr hangingPunct="0">
              <a:defRPr>
                <a:solidFill>
                  <a:srgbClr val="00FF00"/>
                </a:solidFill>
              </a:defRPr>
            </a:pPr>
            <a:r>
              <a:rPr lang="en-US" sz="2900" b="1" dirty="0" smtClean="0">
                <a:solidFill>
                  <a:srgbClr val="6B2394"/>
                </a:solidFill>
                <a:latin typeface="Vrinda" pitchFamily="34" charset="0"/>
                <a:ea typeface="Microsoft YaHei" pitchFamily="2"/>
                <a:cs typeface="Vrinda" pitchFamily="34" charset="0"/>
              </a:rPr>
              <a:t>       </a:t>
            </a:r>
            <a:r>
              <a:rPr lang="ru-RU" sz="29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Vrinda" pitchFamily="34" charset="0"/>
              </a:rPr>
              <a:t>Maintain</a:t>
            </a:r>
            <a:r>
              <a:rPr lang="ru-RU" sz="2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Vrinda" pitchFamily="34" charset="0"/>
              </a:rPr>
              <a:t> </a:t>
            </a:r>
            <a:r>
              <a:rPr lang="ru-RU" sz="29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Vrinda" pitchFamily="34" charset="0"/>
              </a:rPr>
              <a:t>your</a:t>
            </a:r>
            <a:r>
              <a:rPr lang="ru-RU" sz="2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Vrinda" pitchFamily="34" charset="0"/>
              </a:rPr>
              <a:t> </a:t>
            </a:r>
            <a:r>
              <a:rPr lang="ru-RU" sz="29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Vrinda" pitchFamily="34" charset="0"/>
              </a:rPr>
              <a:t>ideal</a:t>
            </a:r>
            <a:r>
              <a:rPr lang="ru-RU" sz="2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Vrinda" pitchFamily="34" charset="0"/>
              </a:rPr>
              <a:t> </a:t>
            </a:r>
            <a:r>
              <a:rPr lang="ru-RU" sz="29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Vrinda" pitchFamily="34" charset="0"/>
              </a:rPr>
              <a:t>body</a:t>
            </a:r>
            <a:r>
              <a:rPr lang="ru-RU" sz="2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Vrinda" pitchFamily="34" charset="0"/>
              </a:rPr>
              <a:t> </a:t>
            </a:r>
            <a:r>
              <a:rPr lang="ru-RU" sz="29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Vrinda" pitchFamily="34" charset="0"/>
              </a:rPr>
              <a:t>weight</a:t>
            </a:r>
            <a:r>
              <a:rPr lang="en-US" sz="2900" b="1" dirty="0" smtClean="0">
                <a:solidFill>
                  <a:schemeClr val="accent2">
                    <a:lumMod val="50000"/>
                  </a:schemeClr>
                </a:solidFill>
                <a:latin typeface="Vrinda" pitchFamily="34" charset="0"/>
                <a:ea typeface="Microsoft YaHei" pitchFamily="2"/>
                <a:cs typeface="Vrinda" pitchFamily="34" charset="0"/>
              </a:rPr>
              <a:t> </a:t>
            </a:r>
            <a:endParaRPr lang="ru-RU" sz="29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Microsoft YaHei" pitchFamily="2"/>
              <a:cs typeface="Vrind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623" y="1763979"/>
            <a:ext cx="5416177" cy="1086222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0820" rIns="81639" bIns="40820" anchorCtr="0" compatLnSpc="0"/>
          <a:lstStyle/>
          <a:p>
            <a:pPr hangingPunct="0"/>
            <a:endParaRPr lang="ru-RU" sz="2400" dirty="0">
              <a:latin typeface="Arial" pitchFamily="18"/>
              <a:ea typeface="Microsoft YaHei" pitchFamily="2"/>
              <a:cs typeface="Mangal" pitchFamily="2"/>
            </a:endParaRPr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xmlns="" val="4264545325"/>
              </p:ext>
            </p:extLst>
          </p:nvPr>
        </p:nvGraphicFramePr>
        <p:xfrm>
          <a:off x="1440261" y="1196752"/>
          <a:ext cx="4618539" cy="1653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74113"/>
            <a:ext cx="5629904" cy="38320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99090" y="1648025"/>
            <a:ext cx="2944910" cy="503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9050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04800"/>
            <a:ext cx="5420750" cy="648925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0820" rIns="81639" bIns="40820" anchorCtr="0" compatLnSpc="0"/>
          <a:lstStyle/>
          <a:p>
            <a:pPr hangingPunct="0"/>
            <a:r>
              <a:rPr lang="ru-RU" sz="4400" b="1" dirty="0" err="1">
                <a:solidFill>
                  <a:schemeClr val="accent3">
                    <a:lumMod val="50000"/>
                  </a:schemeClr>
                </a:solidFill>
                <a:latin typeface="Corbel" pitchFamily="34" charset="0"/>
                <a:ea typeface="Microsoft YaHei" pitchFamily="2"/>
                <a:cs typeface="Times New Roman" panose="02020603050405020304" pitchFamily="18" charset="0"/>
              </a:rPr>
              <a:t>Vary</a:t>
            </a:r>
            <a:r>
              <a:rPr lang="ru-RU" sz="4400" b="1" dirty="0">
                <a:solidFill>
                  <a:schemeClr val="accent3">
                    <a:lumMod val="50000"/>
                  </a:schemeClr>
                </a:solidFill>
                <a:latin typeface="Corbel" pitchFamily="34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4400" b="1" dirty="0" err="1">
                <a:solidFill>
                  <a:schemeClr val="accent3">
                    <a:lumMod val="50000"/>
                  </a:schemeClr>
                </a:solidFill>
                <a:latin typeface="Corbel" pitchFamily="34" charset="0"/>
                <a:ea typeface="Microsoft YaHei" pitchFamily="2"/>
                <a:cs typeface="Times New Roman" panose="02020603050405020304" pitchFamily="18" charset="0"/>
              </a:rPr>
              <a:t>your</a:t>
            </a:r>
            <a:r>
              <a:rPr lang="ru-RU" sz="4400" b="1" dirty="0">
                <a:solidFill>
                  <a:schemeClr val="accent3">
                    <a:lumMod val="50000"/>
                  </a:schemeClr>
                </a:solidFill>
                <a:latin typeface="Corbel" pitchFamily="34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4400" b="1" dirty="0" err="1">
                <a:solidFill>
                  <a:schemeClr val="accent3">
                    <a:lumMod val="50000"/>
                  </a:schemeClr>
                </a:solidFill>
                <a:latin typeface="Corbel" pitchFamily="34" charset="0"/>
                <a:ea typeface="Microsoft YaHei" pitchFamily="2"/>
                <a:cs typeface="Times New Roman" panose="02020603050405020304" pitchFamily="18" charset="0"/>
              </a:rPr>
              <a:t>daily</a:t>
            </a:r>
            <a:r>
              <a:rPr lang="ru-RU" sz="4400" b="1" dirty="0">
                <a:solidFill>
                  <a:schemeClr val="accent3">
                    <a:lumMod val="50000"/>
                  </a:schemeClr>
                </a:solidFill>
                <a:latin typeface="Corbel" pitchFamily="34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4400" b="1" dirty="0" err="1" smtClean="0">
                <a:solidFill>
                  <a:schemeClr val="accent3">
                    <a:lumMod val="50000"/>
                  </a:schemeClr>
                </a:solidFill>
                <a:latin typeface="Corbel" pitchFamily="34" charset="0"/>
                <a:ea typeface="Microsoft YaHei" pitchFamily="2"/>
                <a:cs typeface="Times New Roman" panose="02020603050405020304" pitchFamily="18" charset="0"/>
              </a:rPr>
              <a:t>diet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ea typeface="Microsoft YaHei" pitchFamily="2"/>
              <a:cs typeface="Times New Roman" panose="02020603050405020304" pitchFamily="18" charset="0"/>
            </a:endParaRPr>
          </a:p>
          <a:p>
            <a:pPr hangingPunct="0"/>
            <a:endParaRPr lang="ru-RU" sz="44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ea typeface="Microsoft YaHei" pitchFamily="2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7213" y="1988840"/>
            <a:ext cx="4696974" cy="31175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1061402"/>
            <a:ext cx="7710299" cy="1094062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0820" rIns="81639" bIns="40820" anchorCtr="0" compatLnSpc="0"/>
          <a:lstStyle/>
          <a:p>
            <a:pPr hangingPunct="0">
              <a:defRPr>
                <a:solidFill>
                  <a:srgbClr val="C5000B"/>
                </a:solidFill>
              </a:defRPr>
            </a:pPr>
            <a:r>
              <a:rPr lang="ru-RU" sz="3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Eat</a:t>
            </a:r>
            <a:r>
              <a:rPr lang="ru-RU" sz="3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3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in</a:t>
            </a:r>
            <a:r>
              <a:rPr lang="ru-RU" sz="3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3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moderation</a:t>
            </a:r>
            <a:r>
              <a:rPr lang="ru-RU" sz="3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3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with</a:t>
            </a:r>
            <a:r>
              <a:rPr lang="ru-RU" sz="3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a </a:t>
            </a:r>
            <a:r>
              <a:rPr lang="ru-RU" sz="3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wide</a:t>
            </a:r>
            <a:r>
              <a:rPr lang="ru-RU" sz="3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3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variety</a:t>
            </a:r>
            <a:r>
              <a:rPr lang="ru-RU" sz="3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endParaRPr lang="en-US" sz="33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ea typeface="Microsoft YaHei" pitchFamily="2"/>
              <a:cs typeface="Times New Roman" panose="02020603050405020304" pitchFamily="18" charset="0"/>
            </a:endParaRPr>
          </a:p>
          <a:p>
            <a:pPr hangingPunct="0">
              <a:defRPr>
                <a:solidFill>
                  <a:srgbClr val="C5000B"/>
                </a:solidFill>
              </a:defRPr>
            </a:pPr>
            <a:r>
              <a:rPr lang="ru-RU" sz="3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of</a:t>
            </a:r>
            <a:r>
              <a:rPr lang="ru-RU" sz="3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3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food</a:t>
            </a:r>
            <a:r>
              <a:rPr lang="ru-RU" sz="3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33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choices</a:t>
            </a:r>
            <a:r>
              <a:rPr lang="ru-RU" sz="3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4187" y="188640"/>
            <a:ext cx="2019279" cy="20192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4347790"/>
            <a:ext cx="8719938" cy="259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226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55576" y="188640"/>
            <a:ext cx="5966666" cy="1484784"/>
          </a:xfrm>
        </p:spPr>
        <p:txBody>
          <a:bodyPr/>
          <a:lstStyle/>
          <a:p>
            <a:r>
              <a:rPr lang="en-US" dirty="0" smtClean="0">
                <a:latin typeface="Calibri Light" pitchFamily="34" charset="0"/>
              </a:rPr>
              <a:t>Health &amp; Wellness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47936" y="1268760"/>
            <a:ext cx="7408440" cy="864096"/>
          </a:xfrm>
        </p:spPr>
        <p:txBody>
          <a:bodyPr>
            <a:noAutofit/>
          </a:bodyPr>
          <a:lstStyle/>
          <a:p>
            <a:pPr marL="342900" indent="-342900" algn="l">
              <a:buFont typeface="Arial" pitchFamily="34" charset="0"/>
              <a:buChar char="•"/>
            </a:pPr>
            <a:endParaRPr lang="ru-RU" sz="2800" dirty="0">
              <a:latin typeface="Calibri Light" pitchFamily="34" charset="0"/>
            </a:endParaRPr>
          </a:p>
        </p:txBody>
      </p:sp>
      <p:sp>
        <p:nvSpPr>
          <p:cNvPr id="7" name="Текст 3"/>
          <p:cNvSpPr txBox="1">
            <a:spLocks/>
          </p:cNvSpPr>
          <p:nvPr/>
        </p:nvSpPr>
        <p:spPr>
          <a:xfrm>
            <a:off x="547936" y="1916832"/>
            <a:ext cx="7336432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sz="2400" b="1" dirty="0" smtClean="0">
                <a:latin typeface="Calibri Light" pitchFamily="34" charset="0"/>
              </a:rPr>
              <a:t>Unhealthy lifestyles attribute 54% reduction in lifespan  &lt; 65 years</a:t>
            </a:r>
            <a:endParaRPr lang="ru-RU" sz="2400" b="1" dirty="0" smtClean="0">
              <a:latin typeface="Calibri Light" pitchFamily="34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b="1" dirty="0" smtClean="0">
                <a:latin typeface="Calibri Light" pitchFamily="34" charset="0"/>
              </a:rPr>
              <a:t> Healthy lifestyles have greater impact than genetic factors on our health as we age</a:t>
            </a:r>
            <a:endParaRPr lang="ru-RU" sz="2400" b="1" dirty="0">
              <a:latin typeface="Calibri Light" pitchFamily="34" charset="0"/>
            </a:endParaRPr>
          </a:p>
        </p:txBody>
      </p:sp>
      <p:sp>
        <p:nvSpPr>
          <p:cNvPr id="8" name="Текст 3"/>
          <p:cNvSpPr txBox="1">
            <a:spLocks/>
          </p:cNvSpPr>
          <p:nvPr/>
        </p:nvSpPr>
        <p:spPr>
          <a:xfrm>
            <a:off x="547936" y="2780928"/>
            <a:ext cx="7480448" cy="1512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endParaRPr lang="ru-RU" dirty="0">
              <a:latin typeface="Corbel" pitchFamily="34" charset="0"/>
            </a:endParaRPr>
          </a:p>
        </p:txBody>
      </p:sp>
      <p:sp>
        <p:nvSpPr>
          <p:cNvPr id="9" name="Текст 3"/>
          <p:cNvSpPr txBox="1">
            <a:spLocks/>
          </p:cNvSpPr>
          <p:nvPr/>
        </p:nvSpPr>
        <p:spPr>
          <a:xfrm>
            <a:off x="547936" y="3789041"/>
            <a:ext cx="7624463" cy="623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latin typeface="Corbel" pitchFamily="34" charset="0"/>
              </a:rPr>
              <a:t>Wellness = product of healthy lifestyles as fitness = product of regular exercise </a:t>
            </a:r>
            <a:endParaRPr lang="ru-RU" b="1" dirty="0">
              <a:latin typeface="Corbel" pitchFamily="34" charset="0"/>
            </a:endParaRPr>
          </a:p>
        </p:txBody>
      </p:sp>
      <p:sp>
        <p:nvSpPr>
          <p:cNvPr id="10" name="Текст 3"/>
          <p:cNvSpPr txBox="1">
            <a:spLocks/>
          </p:cNvSpPr>
          <p:nvPr/>
        </p:nvSpPr>
        <p:spPr>
          <a:xfrm>
            <a:off x="547936" y="4604633"/>
            <a:ext cx="748044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>
                <a:latin typeface="Calibri Light" pitchFamily="34" charset="0"/>
              </a:rPr>
              <a:t>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Physical well-being includes, mental, and health aspects of life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8972" y="5240649"/>
            <a:ext cx="5946325" cy="16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042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962400"/>
            <a:ext cx="9144000" cy="2423346"/>
          </a:xfrm>
        </p:spPr>
        <p:txBody>
          <a:bodyPr/>
          <a:lstStyle/>
          <a:p>
            <a:pPr algn="l"/>
            <a:r>
              <a:rPr lang="en-US" sz="2400" dirty="0" smtClean="0">
                <a:effectLst/>
              </a:rPr>
              <a:t/>
            </a:r>
            <a:br>
              <a:rPr lang="en-US" sz="2400" dirty="0" smtClean="0">
                <a:effectLst/>
              </a:rPr>
            </a:br>
            <a:r>
              <a:rPr lang="en-US" sz="2400" dirty="0" smtClean="0">
                <a:effectLst/>
              </a:rPr>
              <a:t>Environmental </a:t>
            </a:r>
            <a:r>
              <a:rPr lang="en-US" sz="2400" dirty="0">
                <a:effectLst/>
              </a:rPr>
              <a:t>Education (EE) </a:t>
            </a:r>
            <a:r>
              <a:rPr lang="en-US" sz="2400" b="0" dirty="0">
                <a:effectLst/>
              </a:rPr>
              <a:t>is the teaching of individuals, and </a:t>
            </a:r>
            <a:r>
              <a:rPr lang="en-US" sz="2400" b="0" dirty="0" smtClean="0">
                <a:effectLst/>
              </a:rPr>
              <a:t>communities about environment </a:t>
            </a:r>
            <a:r>
              <a:rPr lang="en-US" sz="2400" b="0" dirty="0">
                <a:effectLst/>
              </a:rPr>
              <a:t>and its associated problems, aware of the solutions to these problems, and motivated to solve </a:t>
            </a:r>
            <a:r>
              <a:rPr lang="en-US" sz="2400" b="0" dirty="0" smtClean="0">
                <a:effectLst/>
              </a:rPr>
              <a:t>them</a:t>
            </a:r>
            <a:r>
              <a:rPr lang="ru-RU" sz="2400" b="0" dirty="0" smtClean="0">
                <a:effectLst/>
              </a:rPr>
              <a:t>.</a:t>
            </a:r>
            <a:r>
              <a:rPr lang="en-US" sz="2400" b="0" dirty="0" smtClean="0">
                <a:effectLst/>
              </a:rPr>
              <a:t> </a:t>
            </a:r>
            <a:endParaRPr lang="ru-RU" sz="2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"/>
            <a:ext cx="5970494" cy="83546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Environmental </a:t>
            </a:r>
            <a:r>
              <a:rPr lang="en-US" sz="3200" b="1" dirty="0" smtClean="0"/>
              <a:t>education</a:t>
            </a:r>
            <a:endParaRPr lang="ru-RU" sz="3200" b="1" dirty="0"/>
          </a:p>
        </p:txBody>
      </p:sp>
      <p:pic>
        <p:nvPicPr>
          <p:cNvPr id="4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90600"/>
            <a:ext cx="8077200" cy="3124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="" val="190819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838200"/>
          </a:xfrm>
        </p:spPr>
        <p:txBody>
          <a:bodyPr/>
          <a:lstStyle/>
          <a:p>
            <a:pPr algn="ctr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Goals of Environmental Education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447800"/>
            <a:ext cx="6849932" cy="48768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800" dirty="0" smtClean="0"/>
              <a:t>To improve the quality of </a:t>
            </a:r>
            <a:r>
              <a:rPr lang="en-US" sz="2800" dirty="0" smtClean="0"/>
              <a:t>environment;</a:t>
            </a:r>
            <a:endParaRPr lang="en-US" sz="2800" dirty="0" smtClean="0"/>
          </a:p>
          <a:p>
            <a:pPr algn="l">
              <a:buFont typeface="Arial" pitchFamily="34" charset="0"/>
              <a:buChar char="•"/>
            </a:pPr>
            <a:r>
              <a:rPr lang="en-US" sz="2800" dirty="0" smtClean="0"/>
              <a:t>To create an awareness among the people on environmental problems and </a:t>
            </a:r>
            <a:r>
              <a:rPr lang="en-US" sz="2800" dirty="0" smtClean="0"/>
              <a:t>conversation;</a:t>
            </a:r>
            <a:endParaRPr lang="en-US" sz="2800" dirty="0" smtClean="0"/>
          </a:p>
          <a:p>
            <a:pPr algn="l">
              <a:buFont typeface="Arial" pitchFamily="34" charset="0"/>
              <a:buChar char="•"/>
            </a:pPr>
            <a:r>
              <a:rPr lang="en-US" sz="2800" dirty="0" smtClean="0"/>
              <a:t>To create an atmosphere so that people participate in </a:t>
            </a:r>
            <a:r>
              <a:rPr lang="en-US" sz="2800" dirty="0" smtClean="0"/>
              <a:t>decision – environmental problems;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96552" y="404664"/>
            <a:ext cx="3167739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Plan:	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xmlns="" val="2903401096"/>
              </p:ext>
            </p:extLst>
          </p:nvPr>
        </p:nvGraphicFramePr>
        <p:xfrm>
          <a:off x="251520" y="1844824"/>
          <a:ext cx="849694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39011" y="10318"/>
            <a:ext cx="1622698" cy="16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365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6512511" cy="1143000"/>
          </a:xfrm>
        </p:spPr>
        <p:txBody>
          <a:bodyPr/>
          <a:lstStyle/>
          <a:p>
            <a:r>
              <a:rPr lang="en-US" dirty="0" smtClean="0"/>
              <a:t>Ecological education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340768"/>
            <a:ext cx="7020272" cy="1944216"/>
          </a:xfrm>
        </p:spPr>
        <p:txBody>
          <a:bodyPr/>
          <a:lstStyle/>
          <a:p>
            <a:pPr algn="ctr">
              <a:buNone/>
            </a:pP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33400" y="1447800"/>
            <a:ext cx="75438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Today is particularly relevant role of environmental education as the basis of a new morality and support, to address the many issues of practical life.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83940" y="3520915"/>
            <a:ext cx="9540552" cy="33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5769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education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xmlns="" val="1684911736"/>
              </p:ext>
            </p:extLst>
          </p:nvPr>
        </p:nvGraphicFramePr>
        <p:xfrm>
          <a:off x="-468560" y="1844824"/>
          <a:ext cx="5948139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4048" y="2348880"/>
            <a:ext cx="3960440" cy="3057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1149" y="-387424"/>
            <a:ext cx="3168352" cy="20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924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sz="half" idx="1"/>
          </p:nvPr>
        </p:nvSpPr>
        <p:spPr>
          <a:xfrm>
            <a:off x="768526" y="4444203"/>
            <a:ext cx="7606948" cy="2300580"/>
          </a:xfrm>
          <a:prstGeom prst="rect">
            <a:avLst/>
          </a:prstGeom>
        </p:spPr>
        <p:txBody>
          <a:bodyPr/>
          <a:lstStyle/>
          <a:p>
            <a:r>
              <a:t>Higher education in sustainability across education streams including engineering, finance, supply chain and operations is gaining weight-age.</a:t>
            </a:r>
          </a:p>
        </p:txBody>
      </p:sp>
      <p:grpSp>
        <p:nvGrpSpPr>
          <p:cNvPr id="2" name="Group 140"/>
          <p:cNvGrpSpPr/>
          <p:nvPr/>
        </p:nvGrpSpPr>
        <p:grpSpPr>
          <a:xfrm>
            <a:off x="989212" y="827171"/>
            <a:ext cx="6858199" cy="2982829"/>
            <a:chOff x="0" y="0"/>
            <a:chExt cx="9753881" cy="5417095"/>
          </a:xfrm>
        </p:grpSpPr>
        <p:pic>
          <p:nvPicPr>
            <p:cNvPr id="139" name="pasted-image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9499881" cy="532819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8" name="Picture 137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753881" cy="435061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1005" y="203005"/>
            <a:ext cx="6480720" cy="697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1639" tIns="40820" rIns="81639" bIns="40820" anchorCtr="0" compatLnSpc="0"/>
          <a:lstStyle/>
          <a:p>
            <a:pPr hangingPunct="0">
              <a:defRPr>
                <a:solidFill>
                  <a:srgbClr val="008000"/>
                </a:solidFill>
              </a:defRPr>
            </a:pPr>
            <a:r>
              <a:rPr lang="ru-RU" sz="3600" b="1" dirty="0" err="1">
                <a:solidFill>
                  <a:srgbClr val="008000"/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Formation</a:t>
            </a:r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008000"/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of</a:t>
            </a:r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008000"/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ecological</a:t>
            </a:r>
            <a:r>
              <a:rPr lang="ru-RU" sz="3600" b="1" dirty="0">
                <a:solidFill>
                  <a:srgbClr val="008000"/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008000"/>
                </a:solidFill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culture</a:t>
            </a:r>
            <a:endParaRPr lang="ru-RU" sz="3600" b="1" dirty="0">
              <a:solidFill>
                <a:srgbClr val="008000"/>
              </a:solidFill>
              <a:latin typeface="Times New Roman" panose="02020603050405020304" pitchFamily="18" charset="0"/>
              <a:ea typeface="Microsoft YaHei" pitchFamily="2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441365" y="1306342"/>
            <a:ext cx="4595131" cy="1468751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Ecological culture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a relatively new problem that is acute due to the fact that mankind has come very close to the global environmental </a:t>
            </a:r>
            <a:r>
              <a:rPr lang="en-US" sz="22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crisis</a:t>
            </a:r>
            <a:endParaRPr lang="en-US" sz="2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1769634"/>
            <a:ext cx="3921931" cy="40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528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506372" y="196976"/>
            <a:ext cx="4570560" cy="3207688"/>
          </a:xfrm>
          <a:prstGeom prst="rect">
            <a:avLst/>
          </a:prstGeom>
        </p:spPr>
        <p:txBody>
          <a:bodyPr lIns="82945" tIns="41473" rIns="82945" bIns="41473">
            <a:spAutoFit/>
          </a:bodyPr>
          <a:lstStyle/>
          <a:p>
            <a:r>
              <a:rPr lang="en-US" sz="2900" b="1" dirty="0">
                <a:solidFill>
                  <a:schemeClr val="tx2"/>
                </a:solidFill>
                <a:latin typeface="Calibri Light" pitchFamily="34" charset="0"/>
                <a:cs typeface="Times New Roman" panose="02020603050405020304" pitchFamily="18" charset="0"/>
              </a:rPr>
              <a:t>Formation of ecological culture s</a:t>
            </a:r>
            <a:r>
              <a:rPr lang="en-US" sz="2900" dirty="0">
                <a:solidFill>
                  <a:schemeClr val="tx2"/>
                </a:solidFill>
                <a:latin typeface="Calibri Light" pitchFamily="34" charset="0"/>
                <a:cs typeface="Times New Roman" panose="02020603050405020304" pitchFamily="18" charset="0"/>
              </a:rPr>
              <a:t>hall be directed at formation of an active public position in both defending public's vested rights for favorable </a:t>
            </a:r>
            <a:r>
              <a:rPr lang="en-US" sz="2900" dirty="0" smtClean="0">
                <a:solidFill>
                  <a:schemeClr val="tx2"/>
                </a:solidFill>
                <a:latin typeface="Calibri Light" pitchFamily="34" charset="0"/>
                <a:cs typeface="Times New Roman" panose="02020603050405020304" pitchFamily="18" charset="0"/>
              </a:rPr>
              <a:t>environment.</a:t>
            </a:r>
            <a:endParaRPr lang="ru-RU" sz="2900" dirty="0">
              <a:solidFill>
                <a:schemeClr val="tx2"/>
              </a:solidFill>
              <a:latin typeface="Calibri Light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548680"/>
            <a:ext cx="38100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645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260648" y="260648"/>
            <a:ext cx="6512511" cy="1143000"/>
          </a:xfrm>
        </p:spPr>
        <p:txBody>
          <a:bodyPr/>
          <a:lstStyle/>
          <a:p>
            <a:r>
              <a:rPr lang="en-US" dirty="0" smtClean="0"/>
              <a:t>Conclusion: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99592" y="1484784"/>
            <a:ext cx="7344816" cy="4104456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/>
              <a:t>      In </a:t>
            </a:r>
            <a:r>
              <a:rPr lang="en-US" dirty="0" smtClean="0"/>
              <a:t>conclusion, as we can see , our nature is so polluted today.</a:t>
            </a:r>
          </a:p>
          <a:p>
            <a:pPr marL="45720" indent="0">
              <a:buNone/>
            </a:pPr>
            <a:r>
              <a:rPr lang="en-US" dirty="0" smtClean="0"/>
              <a:t>     The </a:t>
            </a:r>
            <a:r>
              <a:rPr lang="en-US" dirty="0" smtClean="0"/>
              <a:t>reason of that is people haven’t got from early ages a good teacher to form a ecological view of a child. As the matter of fact the main problem of each government is the population size and environmental ecology, so I think to make our ecology future better we should track ourselves and think about future generations. Finally, don’t be lazy and do at least 1 or 2 things  that can improve our health and environment.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08304" y="116632"/>
            <a:ext cx="1224136" cy="11536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5518985"/>
            <a:ext cx="4550669" cy="13407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0669" y="5518985"/>
            <a:ext cx="4536504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774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731520"/>
            <a:ext cx="7920880" cy="492972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http://www.hazon.org/wp-content/uploads/2012/08/Human-rights-and-ecology2013.pdf</a:t>
            </a:r>
          </a:p>
          <a:p>
            <a:r>
              <a:rPr lang="en-US" sz="2000" dirty="0"/>
              <a:t>http://unac.org/wp-content/uploads/2013/07/HRandSD-EN-PDF.pdf</a:t>
            </a:r>
          </a:p>
          <a:p>
            <a:r>
              <a:rPr lang="en-US" sz="2000" dirty="0"/>
              <a:t>https://clas-pages.uncc.edu/inss/what-is-social-sustainability/</a:t>
            </a:r>
          </a:p>
          <a:p>
            <a:r>
              <a:rPr lang="en-US" sz="2000" dirty="0"/>
              <a:t>https://en.wikipedia.org/wiki/Social_stratification</a:t>
            </a:r>
          </a:p>
          <a:p>
            <a:r>
              <a:rPr lang="en-US" sz="2000" dirty="0"/>
              <a:t>http://2012books.lardbucket.org/books/sociology-brief-edition-v1.0/s09-social-stratification.html</a:t>
            </a:r>
          </a:p>
          <a:p>
            <a:r>
              <a:rPr lang="en-US" sz="2000" dirty="0"/>
              <a:t>https://www.google.ru/search?q=social+welfare+programs+definition&amp;newwindow=1&amp;biw=1014&amp;bih=609&amp;source=lnms&amp;tbm=isch&amp;sa=X&amp;ved=0CAYQ_AUoAWoVChMI3pu1joewyAIVgc0aCh3qoQJl#imgrc=kZu7l7wXK0S8XM%3A</a:t>
            </a:r>
          </a:p>
          <a:p>
            <a:r>
              <a:rPr lang="en-US" sz="2000" dirty="0"/>
              <a:t>https://my.clevelandclinic.org/health/diseases_conditions/hic_Cancer_Overview/hic_Promoting_a_Healthy_Lifestyle_with_Diet_and_Nutrition_to_Prevent_Cancer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4271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465" t="40779" r="21465" b="1868"/>
          <a:stretch/>
        </p:blipFill>
        <p:spPr>
          <a:xfrm>
            <a:off x="2771800" y="2974072"/>
            <a:ext cx="3096344" cy="2934268"/>
          </a:xfrm>
          <a:prstGeom prst="ellipse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938" t="1934" r="1652" b="39324"/>
          <a:stretch/>
        </p:blipFill>
        <p:spPr>
          <a:xfrm>
            <a:off x="3779912" y="1053018"/>
            <a:ext cx="3312368" cy="2974611"/>
          </a:xfrm>
          <a:prstGeom prst="ellipse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69" t="1864" r="40537" b="39750"/>
          <a:stretch/>
        </p:blipFill>
        <p:spPr>
          <a:xfrm>
            <a:off x="1691679" y="970531"/>
            <a:ext cx="3138985" cy="3057098"/>
          </a:xfrm>
          <a:prstGeom prst="ellipse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559" y="5373215"/>
            <a:ext cx="1455498" cy="13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445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683568" y="1340768"/>
            <a:ext cx="8047717" cy="2545969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</a:t>
            </a:r>
            <a:r>
              <a:rPr lang="en-US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one aspect of sustainability or sustainable development. Social sustainability encompasses human rights, labor rights,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education, health and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governance.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9792" y="404664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Social sustainability </a:t>
            </a:r>
            <a:endParaRPr lang="ru-RU" sz="36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3728" y="4247386"/>
            <a:ext cx="4063492" cy="27100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2320" y="31494"/>
            <a:ext cx="1117070" cy="10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779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019071" cy="1001048"/>
          </a:xfrm>
        </p:spPr>
        <p:txBody>
          <a:bodyPr/>
          <a:lstStyle/>
          <a:p>
            <a:r>
              <a:rPr lang="en-US" dirty="0" smtClean="0"/>
              <a:t>Human rights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6400800" cy="3474720"/>
          </a:xfrm>
        </p:spPr>
        <p:txBody>
          <a:bodyPr>
            <a:normAutofit/>
          </a:bodyPr>
          <a:lstStyle/>
          <a:p>
            <a:r>
              <a:rPr lang="en-US" b="1" u="sng" dirty="0"/>
              <a:t>Human rights </a:t>
            </a:r>
            <a:r>
              <a:rPr lang="en-US" b="1" dirty="0"/>
              <a:t> </a:t>
            </a:r>
            <a:r>
              <a:rPr lang="en-US" dirty="0" smtClean="0"/>
              <a:t>are </a:t>
            </a:r>
            <a:r>
              <a:rPr lang="en-US" dirty="0"/>
              <a:t>moral principles or </a:t>
            </a:r>
            <a:r>
              <a:rPr lang="en-US" dirty="0" smtClean="0"/>
              <a:t>norms that </a:t>
            </a:r>
            <a:r>
              <a:rPr lang="en-US" dirty="0"/>
              <a:t>describe certain standards of human behavior, and are regularly protected as legal rights in municipal and international law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2224782"/>
            <a:ext cx="6228184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699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xmlns="" val="3619531688"/>
              </p:ext>
            </p:extLst>
          </p:nvPr>
        </p:nvGraphicFramePr>
        <p:xfrm>
          <a:off x="0" y="0"/>
          <a:ext cx="889248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0112" y="188640"/>
            <a:ext cx="2946082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2767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6512511" cy="1143000"/>
          </a:xfrm>
        </p:spPr>
        <p:txBody>
          <a:bodyPr/>
          <a:lstStyle/>
          <a:p>
            <a:r>
              <a:rPr lang="en-US" dirty="0" smtClean="0"/>
              <a:t>Wealth and poverty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52101" y="2852936"/>
            <a:ext cx="2654527" cy="28803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779912" y="1330331"/>
            <a:ext cx="1811072" cy="21748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646" y="1914402"/>
            <a:ext cx="311024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2153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04864" y="43542"/>
            <a:ext cx="11665296" cy="1513249"/>
          </a:xfrm>
        </p:spPr>
        <p:txBody>
          <a:bodyPr/>
          <a:lstStyle/>
          <a:p>
            <a:r>
              <a:rPr lang="en-US" dirty="0" smtClean="0"/>
              <a:t>Against poverty and                                       prevent social stratification  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772816"/>
            <a:ext cx="6400800" cy="1584176"/>
          </a:xfrm>
        </p:spPr>
        <p:txBody>
          <a:bodyPr/>
          <a:lstStyle/>
          <a:p>
            <a:r>
              <a:rPr lang="en-US" dirty="0"/>
              <a:t>The problem of combating poverty is multifaceted and multipart. Its solution lies in the plane of economics, politics, law, culture, education, medicine.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5856" y="3428320"/>
            <a:ext cx="5770612" cy="3314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901" y="4509120"/>
            <a:ext cx="2913643" cy="23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337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69" y="-171401"/>
            <a:ext cx="2952328" cy="1792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484924"/>
            <a:ext cx="8280920" cy="1143000"/>
          </a:xfrm>
        </p:spPr>
        <p:txBody>
          <a:bodyPr/>
          <a:lstStyle/>
          <a:p>
            <a:r>
              <a:rPr lang="en-US" dirty="0"/>
              <a:t>Against poverty and                                       prevent social stratification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2132856"/>
            <a:ext cx="7776864" cy="4032448"/>
          </a:xfrm>
        </p:spPr>
        <p:txBody>
          <a:bodyPr>
            <a:normAutofit/>
          </a:bodyPr>
          <a:lstStyle/>
          <a:p>
            <a:r>
              <a:rPr lang="en-US" dirty="0"/>
              <a:t>The most important priorities in the fight against poverty in modern Kazakhstan are:</a:t>
            </a:r>
          </a:p>
          <a:p>
            <a:pPr marL="45720" indent="0">
              <a:buNone/>
            </a:pPr>
            <a:r>
              <a:rPr lang="en-US" dirty="0"/>
              <a:t>1- is the creation of conditions for self-normal levels of well-being of all families with able-bodied adults to work through;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2 - formation of effective support for vulnerable groups (the elderly, people with disabilities, families with a high dependency burden, families in extreme situations) and guarantees of non-discriminatory access to free resources.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5579839"/>
            <a:ext cx="1907704" cy="12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609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window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5192</TotalTime>
  <Words>774</Words>
  <Application>Microsoft Office PowerPoint</Application>
  <PresentationFormat>On-screen Show (4:3)</PresentationFormat>
  <Paragraphs>72</Paragraphs>
  <Slides>26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Воздушный поток</vt:lpstr>
      <vt:lpstr>Social aspects of sustainable development</vt:lpstr>
      <vt:lpstr>Plan: </vt:lpstr>
      <vt:lpstr>Slide 3</vt:lpstr>
      <vt:lpstr>Slide 4</vt:lpstr>
      <vt:lpstr>Human rights</vt:lpstr>
      <vt:lpstr>Slide 6</vt:lpstr>
      <vt:lpstr>Wealth and poverty</vt:lpstr>
      <vt:lpstr>Against poverty and                                       prevent social stratification   </vt:lpstr>
      <vt:lpstr>Against poverty and                                       prevent social stratification </vt:lpstr>
      <vt:lpstr>The social welfare system</vt:lpstr>
      <vt:lpstr>Improvement health of nation</vt:lpstr>
      <vt:lpstr>Improvement health of nation</vt:lpstr>
      <vt:lpstr>Promoting healthy lifestyle</vt:lpstr>
      <vt:lpstr>Slide 14</vt:lpstr>
      <vt:lpstr>Slide 15</vt:lpstr>
      <vt:lpstr>Slide 16</vt:lpstr>
      <vt:lpstr>Health &amp; Wellness </vt:lpstr>
      <vt:lpstr> Environmental Education (EE) is the teaching of individuals, and communities about environment and its associated problems, aware of the solutions to these problems, and motivated to solve them. </vt:lpstr>
      <vt:lpstr> Goals of Environmental Education</vt:lpstr>
      <vt:lpstr>Ecological education</vt:lpstr>
      <vt:lpstr>education</vt:lpstr>
      <vt:lpstr>Slide 22</vt:lpstr>
      <vt:lpstr>Slide 23</vt:lpstr>
      <vt:lpstr>Slide 24</vt:lpstr>
      <vt:lpstr>Conclusion:</vt:lpstr>
      <vt:lpstr>Slide 26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aspects of sustainable development</dc:title>
  <dc:creator>Адиль</dc:creator>
  <cp:lastModifiedBy>gulmira.bekenova</cp:lastModifiedBy>
  <cp:revision>109</cp:revision>
  <dcterms:created xsi:type="dcterms:W3CDTF">2015-03-31T15:47:15Z</dcterms:created>
  <dcterms:modified xsi:type="dcterms:W3CDTF">2017-11-15T05:53:13Z</dcterms:modified>
</cp:coreProperties>
</file>